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media/image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2" r:id="rId3"/>
    <p:sldId id="279" r:id="rId4"/>
    <p:sldId id="344" r:id="rId5"/>
    <p:sldId id="345" r:id="rId6"/>
    <p:sldId id="346" r:id="rId7"/>
    <p:sldId id="347" r:id="rId8"/>
    <p:sldId id="348" r:id="rId9"/>
    <p:sldId id="259" r:id="rId10"/>
    <p:sldId id="263" r:id="rId11"/>
    <p:sldId id="257" r:id="rId12"/>
    <p:sldId id="270" r:id="rId13"/>
    <p:sldId id="282" r:id="rId14"/>
    <p:sldId id="288" r:id="rId15"/>
    <p:sldId id="289" r:id="rId16"/>
    <p:sldId id="290" r:id="rId17"/>
    <p:sldId id="268" r:id="rId18"/>
    <p:sldId id="291" r:id="rId19"/>
    <p:sldId id="287" r:id="rId20"/>
    <p:sldId id="292" r:id="rId21"/>
    <p:sldId id="260"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7191" autoAdjust="0"/>
  </p:normalViewPr>
  <p:slideViewPr>
    <p:cSldViewPr snapToGrid="0">
      <p:cViewPr varScale="1">
        <p:scale>
          <a:sx n="104" d="100"/>
          <a:sy n="104" d="100"/>
        </p:scale>
        <p:origin x="828" y="102"/>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11/12/2023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11/12/2023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11/12/2023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11/12/2023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ítulo 1"/>
          <p:cNvSpPr>
            <a:spLocks noGrp="1"/>
          </p:cNvSpPr>
          <p:nvPr>
            <p:ph type="title" hasCustomPrompt="1"/>
          </p:nvPr>
        </p:nvSpPr>
        <p:spPr>
          <a:xfrm>
            <a:off x="503860" y="1325312"/>
            <a:ext cx="4085726" cy="1540979"/>
          </a:xfrm>
          <a:prstGeom prst="rect">
            <a:avLst/>
          </a:prstGeom>
        </p:spPr>
        <p:txBody>
          <a:bodyPr/>
          <a:lstStyle>
            <a:lvl1pPr>
              <a:defRPr sz="4400">
                <a:solidFill>
                  <a:srgbClr val="482784"/>
                </a:solidFill>
                <a:latin typeface="Zizou Slab Bold" pitchFamily="50" charset="0"/>
              </a:defRPr>
            </a:lvl1pPr>
          </a:lstStyle>
          <a:p>
            <a:r>
              <a:rPr lang="en-GB" sz="4400" b="1" dirty="0" err="1">
                <a:solidFill>
                  <a:srgbClr val="482783"/>
                </a:solidFill>
                <a:latin typeface="Zizou Slab Bold" pitchFamily="2" charset="77"/>
              </a:rPr>
              <a:t>Página</a:t>
            </a:r>
            <a:br>
              <a:rPr lang="en-GB" sz="4400" b="1" dirty="0">
                <a:solidFill>
                  <a:srgbClr val="482783"/>
                </a:solidFill>
                <a:latin typeface="Zizou Slab Bold" pitchFamily="2" charset="77"/>
              </a:rPr>
            </a:br>
            <a:r>
              <a:rPr lang="en-GB" sz="4400" b="1" dirty="0" err="1">
                <a:solidFill>
                  <a:srgbClr val="482783"/>
                </a:solidFill>
                <a:latin typeface="Zizou Slab Bold" pitchFamily="2" charset="77"/>
              </a:rPr>
              <a:t>Separadora</a:t>
            </a:r>
            <a:endParaRPr lang="en-PE" sz="4400" b="1" dirty="0">
              <a:solidFill>
                <a:srgbClr val="482783"/>
              </a:solidFill>
              <a:latin typeface="Zizou Slab Bold" pitchFamily="2" charset="77"/>
            </a:endParaRPr>
          </a:p>
        </p:txBody>
      </p:sp>
    </p:spTree>
    <p:extLst>
      <p:ext uri="{BB962C8B-B14F-4D97-AF65-F5344CB8AC3E}">
        <p14:creationId xmlns:p14="http://schemas.microsoft.com/office/powerpoint/2010/main" val="127231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arcador de texto 18"/>
          <p:cNvSpPr>
            <a:spLocks noGrp="1"/>
          </p:cNvSpPr>
          <p:nvPr>
            <p:ph type="body" sz="quarter" idx="10"/>
          </p:nvPr>
        </p:nvSpPr>
        <p:spPr>
          <a:xfrm>
            <a:off x="503238" y="2497138"/>
            <a:ext cx="10996612" cy="2321047"/>
          </a:xfrm>
          <a:prstGeom prst="rect">
            <a:avLst/>
          </a:prstGeom>
        </p:spPr>
        <p:txBody>
          <a:bodyPr/>
          <a:lstStyle>
            <a:lvl1pPr marL="0" indent="0">
              <a:buNone/>
              <a:defRPr sz="2000">
                <a:solidFill>
                  <a:srgbClr val="482784"/>
                </a:solidFill>
                <a:latin typeface="Zizou Slab Regular" pitchFamily="50" charset="0"/>
              </a:defRPr>
            </a:lvl1pPr>
          </a:lstStyle>
          <a:p>
            <a:pPr lvl="0"/>
            <a:r>
              <a:rPr lang="es-ES" dirty="0"/>
              <a:t>Editar el estilo de texto del patrón</a:t>
            </a:r>
          </a:p>
        </p:txBody>
      </p:sp>
      <p:sp>
        <p:nvSpPr>
          <p:cNvPr id="6" name="Título 1"/>
          <p:cNvSpPr>
            <a:spLocks noGrp="1"/>
          </p:cNvSpPr>
          <p:nvPr>
            <p:ph type="title"/>
          </p:nvPr>
        </p:nvSpPr>
        <p:spPr>
          <a:xfrm>
            <a:off x="503859" y="1325313"/>
            <a:ext cx="10855803" cy="848510"/>
          </a:xfrm>
          <a:prstGeom prst="rect">
            <a:avLst/>
          </a:prstGeom>
        </p:spPr>
        <p:txBody>
          <a:bodyPr/>
          <a:lstStyle>
            <a:lvl1pPr>
              <a:defRPr sz="4800">
                <a:solidFill>
                  <a:srgbClr val="482784"/>
                </a:solidFill>
                <a:latin typeface="Zizou Slab Bold" pitchFamily="50" charset="0"/>
              </a:defRPr>
            </a:lvl1pPr>
          </a:lstStyle>
          <a:p>
            <a:endParaRPr lang="en-PE" sz="4400" b="1" dirty="0">
              <a:solidFill>
                <a:srgbClr val="482783"/>
              </a:solidFill>
              <a:latin typeface="Zizou Slab Bold" pitchFamily="2" charset="77"/>
            </a:endParaRPr>
          </a:p>
        </p:txBody>
      </p:sp>
    </p:spTree>
    <p:extLst>
      <p:ext uri="{BB962C8B-B14F-4D97-AF65-F5344CB8AC3E}">
        <p14:creationId xmlns:p14="http://schemas.microsoft.com/office/powerpoint/2010/main" val="1405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11/12/2023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11/12/2023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11/12/2023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11/12/2023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11/12/2023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11/12/2023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11/12/2023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11/12/2023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11/12/2023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5.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7.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8490391"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Aspectos Tributarios y Contables </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7</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2" name="Marcador de texto 4">
            <a:extLst>
              <a:ext uri="{FF2B5EF4-FFF2-40B4-BE49-F238E27FC236}">
                <a16:creationId xmlns:a16="http://schemas.microsoft.com/office/drawing/2014/main" id="{58AE289B-B0B9-E9AA-1B55-8A2C9DCC4B12}"/>
              </a:ext>
            </a:extLst>
          </p:cNvPr>
          <p:cNvSpPr txBox="1">
            <a:spLocks/>
          </p:cNvSpPr>
          <p:nvPr/>
        </p:nvSpPr>
        <p:spPr>
          <a:xfrm>
            <a:off x="912811" y="1450254"/>
            <a:ext cx="6485516" cy="112910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3200" kern="0" dirty="0">
                <a:solidFill>
                  <a:srgbClr val="374151"/>
                </a:solidFill>
                <a:effectLst/>
                <a:latin typeface="Segoe UI" panose="020B0502040204020203" pitchFamily="34" charset="0"/>
                <a:ea typeface="Times New Roman" panose="02020603050405020304" pitchFamily="18" charset="0"/>
              </a:rPr>
              <a:t>Módulo VII: Aspectos Tributarios y Contables </a:t>
            </a:r>
            <a:endParaRPr lang="es-ES" sz="4000" dirty="0"/>
          </a:p>
        </p:txBody>
      </p:sp>
      <p:graphicFrame>
        <p:nvGraphicFramePr>
          <p:cNvPr id="3" name="Tabla 2">
            <a:extLst>
              <a:ext uri="{FF2B5EF4-FFF2-40B4-BE49-F238E27FC236}">
                <a16:creationId xmlns:a16="http://schemas.microsoft.com/office/drawing/2014/main" id="{CC59AD49-F19D-8B08-0C88-D6AE5C5FC523}"/>
              </a:ext>
            </a:extLst>
          </p:cNvPr>
          <p:cNvGraphicFramePr>
            <a:graphicFrameLocks noGrp="1"/>
          </p:cNvGraphicFramePr>
          <p:nvPr>
            <p:extLst>
              <p:ext uri="{D42A27DB-BD31-4B8C-83A1-F6EECF244321}">
                <p14:modId xmlns:p14="http://schemas.microsoft.com/office/powerpoint/2010/main" val="4168934430"/>
              </p:ext>
            </p:extLst>
          </p:nvPr>
        </p:nvGraphicFramePr>
        <p:xfrm>
          <a:off x="912811" y="2911871"/>
          <a:ext cx="6485516" cy="2205074"/>
        </p:xfrm>
        <a:graphic>
          <a:graphicData uri="http://schemas.openxmlformats.org/drawingml/2006/table">
            <a:tbl>
              <a:tblPr firstRow="1" firstCol="1" bandRow="1">
                <a:tableStyleId>{5C22544A-7EE6-4342-B048-85BDC9FD1C3A}</a:tableStyleId>
              </a:tblPr>
              <a:tblGrid>
                <a:gridCol w="6485516">
                  <a:extLst>
                    <a:ext uri="{9D8B030D-6E8A-4147-A177-3AD203B41FA5}">
                      <a16:colId xmlns:a16="http://schemas.microsoft.com/office/drawing/2014/main" val="2473869486"/>
                    </a:ext>
                  </a:extLst>
                </a:gridCol>
              </a:tblGrid>
              <a:tr h="1102537">
                <a:tc>
                  <a:txBody>
                    <a:bodyPr/>
                    <a:lstStyle/>
                    <a:p>
                      <a:pPr indent="152400">
                        <a:lnSpc>
                          <a:spcPct val="107000"/>
                        </a:lnSpc>
                        <a:spcAft>
                          <a:spcPts val="800"/>
                        </a:spcAft>
                      </a:pPr>
                      <a:r>
                        <a:rPr lang="es-ES" sz="2400" kern="0" dirty="0">
                          <a:effectLst/>
                        </a:rPr>
                        <a:t>Conceptos generales tributarios vinculados al desarrollo de proyectos inmobiliarios.</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30978262"/>
                  </a:ext>
                </a:extLst>
              </a:tr>
              <a:tr h="1102537">
                <a:tc>
                  <a:txBody>
                    <a:bodyPr/>
                    <a:lstStyle/>
                    <a:p>
                      <a:pPr indent="152400">
                        <a:lnSpc>
                          <a:spcPct val="107000"/>
                        </a:lnSpc>
                        <a:spcAft>
                          <a:spcPts val="800"/>
                        </a:spcAft>
                      </a:pPr>
                      <a:r>
                        <a:rPr lang="es-ES" sz="2400" kern="0" dirty="0">
                          <a:effectLst/>
                        </a:rPr>
                        <a:t>Conceptos generales contables vinculados al desarrollo de proyectos inmobiliarios.</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621392586"/>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8887554" cy="844550"/>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Conceptos generales tributarios vinculados al desarrollo de proyectos inmobiliarios.</a:t>
            </a:r>
          </a:p>
        </p:txBody>
      </p:sp>
    </p:spTree>
    <p:extLst>
      <p:ext uri="{BB962C8B-B14F-4D97-AF65-F5344CB8AC3E}">
        <p14:creationId xmlns:p14="http://schemas.microsoft.com/office/powerpoint/2010/main" val="3781268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tributarios vinculados al desarrollo de proyectos inmobiliarios</a:t>
            </a:r>
            <a:endParaRPr lang="es-ES" sz="2800" dirty="0"/>
          </a:p>
        </p:txBody>
      </p:sp>
      <p:sp>
        <p:nvSpPr>
          <p:cNvPr id="5" name="CuadroTexto 4">
            <a:extLst>
              <a:ext uri="{FF2B5EF4-FFF2-40B4-BE49-F238E27FC236}">
                <a16:creationId xmlns:a16="http://schemas.microsoft.com/office/drawing/2014/main" id="{54FD32D1-BB6F-81AC-B476-F8E81F37EE4E}"/>
              </a:ext>
            </a:extLst>
          </p:cNvPr>
          <p:cNvSpPr txBox="1"/>
          <p:nvPr/>
        </p:nvSpPr>
        <p:spPr>
          <a:xfrm>
            <a:off x="868217" y="2018389"/>
            <a:ext cx="4636655" cy="3416320"/>
          </a:xfrm>
          <a:prstGeom prst="rect">
            <a:avLst/>
          </a:prstGeom>
          <a:noFill/>
        </p:spPr>
        <p:txBody>
          <a:bodyPr wrap="square">
            <a:spAutoFit/>
          </a:bodyPr>
          <a:lstStyle/>
          <a:p>
            <a:pPr algn="just"/>
            <a:r>
              <a:rPr lang="es-MX" sz="2400" dirty="0"/>
              <a:t>El desarrollo de proyectos inmobiliarios en el Perú está sujeto a diversas normativas tributarias que deben ser consideradas por los inversionistas y desarrolladores. A continuación, se destacan algunos de los principales conceptos generales tributarios vinculados a este tipo de proyectos.</a:t>
            </a:r>
            <a:endParaRPr lang="es-PE" sz="2400" dirty="0"/>
          </a:p>
        </p:txBody>
      </p:sp>
      <p:pic>
        <p:nvPicPr>
          <p:cNvPr id="6" name="Imagen 5">
            <a:extLst>
              <a:ext uri="{FF2B5EF4-FFF2-40B4-BE49-F238E27FC236}">
                <a16:creationId xmlns:a16="http://schemas.microsoft.com/office/drawing/2014/main" id="{5B93E37F-410F-6590-E511-6796E23726E5}"/>
              </a:ext>
            </a:extLst>
          </p:cNvPr>
          <p:cNvPicPr>
            <a:picLocks noChangeAspect="1"/>
          </p:cNvPicPr>
          <p:nvPr/>
        </p:nvPicPr>
        <p:blipFill>
          <a:blip r:embed="rId2"/>
          <a:stretch>
            <a:fillRect/>
          </a:stretch>
        </p:blipFill>
        <p:spPr>
          <a:xfrm>
            <a:off x="6096000" y="2389008"/>
            <a:ext cx="5713990" cy="2690992"/>
          </a:xfrm>
          <a:prstGeom prst="rect">
            <a:avLst/>
          </a:prstGeom>
        </p:spPr>
      </p:pic>
    </p:spTree>
    <p:extLst>
      <p:ext uri="{BB962C8B-B14F-4D97-AF65-F5344CB8AC3E}">
        <p14:creationId xmlns:p14="http://schemas.microsoft.com/office/powerpoint/2010/main" val="332295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tributarios vinculados al desarrollo de proyectos inmobiliarios</a:t>
            </a:r>
            <a:endParaRPr lang="es-ES" sz="2800" dirty="0"/>
          </a:p>
        </p:txBody>
      </p:sp>
      <p:sp>
        <p:nvSpPr>
          <p:cNvPr id="5" name="CuadroTexto 4">
            <a:extLst>
              <a:ext uri="{FF2B5EF4-FFF2-40B4-BE49-F238E27FC236}">
                <a16:creationId xmlns:a16="http://schemas.microsoft.com/office/drawing/2014/main" id="{54FD32D1-BB6F-81AC-B476-F8E81F37EE4E}"/>
              </a:ext>
            </a:extLst>
          </p:cNvPr>
          <p:cNvSpPr txBox="1"/>
          <p:nvPr/>
        </p:nvSpPr>
        <p:spPr>
          <a:xfrm>
            <a:off x="748145" y="1533901"/>
            <a:ext cx="4636655" cy="4401205"/>
          </a:xfrm>
          <a:prstGeom prst="rect">
            <a:avLst/>
          </a:prstGeom>
          <a:noFill/>
        </p:spPr>
        <p:txBody>
          <a:bodyPr wrap="square">
            <a:spAutoFit/>
          </a:bodyPr>
          <a:lstStyle/>
          <a:p>
            <a:pPr algn="just"/>
            <a:r>
              <a:rPr lang="es-MX" sz="2000" b="1" i="0" dirty="0">
                <a:solidFill>
                  <a:srgbClr val="374151"/>
                </a:solidFill>
                <a:effectLst/>
                <a:latin typeface="Söhne"/>
              </a:rPr>
              <a:t>Impuesto a la Renta (IR)</a:t>
            </a:r>
            <a:r>
              <a:rPr lang="es-MX" sz="2000" b="0" i="0" dirty="0">
                <a:solidFill>
                  <a:srgbClr val="374151"/>
                </a:solidFill>
                <a:effectLst/>
                <a:latin typeface="Söhne"/>
              </a:rPr>
              <a:t>:</a:t>
            </a:r>
          </a:p>
          <a:p>
            <a:pPr algn="just">
              <a:buFont typeface="Arial" panose="020B0604020202020204" pitchFamily="34" charset="0"/>
              <a:buChar char="•"/>
            </a:pPr>
            <a:r>
              <a:rPr lang="es-MX" sz="2000" b="1" i="0" dirty="0">
                <a:solidFill>
                  <a:srgbClr val="374151"/>
                </a:solidFill>
                <a:effectLst/>
                <a:latin typeface="Söhne"/>
              </a:rPr>
              <a:t>Tasa</a:t>
            </a:r>
            <a:r>
              <a:rPr lang="es-MX" sz="2000" b="0" i="0" dirty="0">
                <a:solidFill>
                  <a:srgbClr val="374151"/>
                </a:solidFill>
                <a:effectLst/>
                <a:latin typeface="Söhne"/>
              </a:rPr>
              <a:t>: La tasa del impuesto a la renta aplicable a las empresas es del 29.5%, pero podría haber tasas preferenciales para ciertos proyectos o zonas.</a:t>
            </a:r>
          </a:p>
          <a:p>
            <a:pPr algn="just">
              <a:buFont typeface="Arial" panose="020B0604020202020204" pitchFamily="34" charset="0"/>
              <a:buChar char="•"/>
            </a:pPr>
            <a:r>
              <a:rPr lang="es-MX" sz="2000" b="1" i="0" dirty="0">
                <a:solidFill>
                  <a:srgbClr val="374151"/>
                </a:solidFill>
                <a:effectLst/>
                <a:latin typeface="Söhne"/>
              </a:rPr>
              <a:t>Rentas gravadas</a:t>
            </a:r>
            <a:r>
              <a:rPr lang="es-MX" sz="2000" b="0" i="0" dirty="0">
                <a:solidFill>
                  <a:srgbClr val="374151"/>
                </a:solidFill>
                <a:effectLst/>
                <a:latin typeface="Söhne"/>
              </a:rPr>
              <a:t>: Incluyen los ingresos por la venta de inmuebles, alquileres y cualquier otro ingreso relacionado con el proyecto inmobiliario.</a:t>
            </a:r>
          </a:p>
          <a:p>
            <a:pPr algn="just">
              <a:buFont typeface="Arial" panose="020B0604020202020204" pitchFamily="34" charset="0"/>
              <a:buChar char="•"/>
            </a:pPr>
            <a:r>
              <a:rPr lang="es-MX" sz="2000" b="1" i="0" dirty="0">
                <a:solidFill>
                  <a:srgbClr val="374151"/>
                </a:solidFill>
                <a:effectLst/>
                <a:latin typeface="Söhne"/>
              </a:rPr>
              <a:t>Costos y deducciones</a:t>
            </a:r>
            <a:r>
              <a:rPr lang="es-MX" sz="2000" b="0" i="0" dirty="0">
                <a:solidFill>
                  <a:srgbClr val="374151"/>
                </a:solidFill>
                <a:effectLst/>
                <a:latin typeface="Söhne"/>
              </a:rPr>
              <a:t>: Los costos asociados al desarrollo, construcción y venta de proyectos inmobiliarios pueden ser deducibles para calcular la renta neta gravada.</a:t>
            </a:r>
          </a:p>
        </p:txBody>
      </p:sp>
      <p:pic>
        <p:nvPicPr>
          <p:cNvPr id="2" name="Imagen 1">
            <a:extLst>
              <a:ext uri="{FF2B5EF4-FFF2-40B4-BE49-F238E27FC236}">
                <a16:creationId xmlns:a16="http://schemas.microsoft.com/office/drawing/2014/main" id="{69AFBD36-6EA6-A078-08D9-4200E8D22AE9}"/>
              </a:ext>
            </a:extLst>
          </p:cNvPr>
          <p:cNvPicPr>
            <a:picLocks noChangeAspect="1"/>
          </p:cNvPicPr>
          <p:nvPr/>
        </p:nvPicPr>
        <p:blipFill>
          <a:blip r:embed="rId2"/>
          <a:stretch>
            <a:fillRect/>
          </a:stretch>
        </p:blipFill>
        <p:spPr>
          <a:xfrm>
            <a:off x="6096000" y="2305753"/>
            <a:ext cx="5295900" cy="2857500"/>
          </a:xfrm>
          <a:prstGeom prst="rect">
            <a:avLst/>
          </a:prstGeom>
        </p:spPr>
      </p:pic>
    </p:spTree>
    <p:extLst>
      <p:ext uri="{BB962C8B-B14F-4D97-AF65-F5344CB8AC3E}">
        <p14:creationId xmlns:p14="http://schemas.microsoft.com/office/powerpoint/2010/main" val="327602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tributarios vinculados al desarrollo de proyectos inmobiliarios</a:t>
            </a:r>
            <a:endParaRPr lang="es-ES" sz="2800" dirty="0"/>
          </a:p>
        </p:txBody>
      </p:sp>
      <p:sp>
        <p:nvSpPr>
          <p:cNvPr id="5" name="CuadroTexto 4">
            <a:extLst>
              <a:ext uri="{FF2B5EF4-FFF2-40B4-BE49-F238E27FC236}">
                <a16:creationId xmlns:a16="http://schemas.microsoft.com/office/drawing/2014/main" id="{54FD32D1-BB6F-81AC-B476-F8E81F37EE4E}"/>
              </a:ext>
            </a:extLst>
          </p:cNvPr>
          <p:cNvSpPr txBox="1"/>
          <p:nvPr/>
        </p:nvSpPr>
        <p:spPr>
          <a:xfrm>
            <a:off x="674254" y="1995565"/>
            <a:ext cx="4636655" cy="3477875"/>
          </a:xfrm>
          <a:prstGeom prst="rect">
            <a:avLst/>
          </a:prstGeom>
          <a:noFill/>
        </p:spPr>
        <p:txBody>
          <a:bodyPr wrap="square">
            <a:spAutoFit/>
          </a:bodyPr>
          <a:lstStyle/>
          <a:p>
            <a:pPr algn="just"/>
            <a:r>
              <a:rPr lang="es-MX" sz="2000" b="1" i="0" dirty="0">
                <a:solidFill>
                  <a:srgbClr val="374151"/>
                </a:solidFill>
                <a:effectLst/>
                <a:latin typeface="Söhne"/>
              </a:rPr>
              <a:t>Impuesto General a las Ventas (IGV)</a:t>
            </a:r>
            <a:r>
              <a:rPr lang="es-MX" sz="2000" b="0" i="0" dirty="0">
                <a:solidFill>
                  <a:srgbClr val="374151"/>
                </a:solidFill>
                <a:effectLst/>
                <a:latin typeface="Söhne"/>
              </a:rPr>
              <a:t>:</a:t>
            </a:r>
          </a:p>
          <a:p>
            <a:pPr algn="just">
              <a:buFont typeface="Arial" panose="020B0604020202020204" pitchFamily="34" charset="0"/>
              <a:buChar char="•"/>
            </a:pPr>
            <a:r>
              <a:rPr lang="es-MX" sz="2000" b="1" i="0" dirty="0">
                <a:solidFill>
                  <a:srgbClr val="374151"/>
                </a:solidFill>
                <a:effectLst/>
                <a:latin typeface="Söhne"/>
              </a:rPr>
              <a:t>Tasa</a:t>
            </a:r>
            <a:r>
              <a:rPr lang="es-MX" sz="2000" b="0" i="0" dirty="0">
                <a:solidFill>
                  <a:srgbClr val="374151"/>
                </a:solidFill>
                <a:effectLst/>
                <a:latin typeface="Söhne"/>
              </a:rPr>
              <a:t>: La tasa general del IGV es del 18%. Sin embargo, algunas operaciones pueden estar gravadas a una tasa reducida o exentas.</a:t>
            </a:r>
          </a:p>
          <a:p>
            <a:pPr algn="just">
              <a:buFont typeface="Arial" panose="020B0604020202020204" pitchFamily="34" charset="0"/>
              <a:buChar char="•"/>
            </a:pPr>
            <a:r>
              <a:rPr lang="es-MX" sz="2000" b="1" i="0" dirty="0" err="1">
                <a:solidFill>
                  <a:srgbClr val="374151"/>
                </a:solidFill>
                <a:effectLst/>
                <a:latin typeface="Söhne"/>
              </a:rPr>
              <a:t>Gravabilidad</a:t>
            </a:r>
            <a:r>
              <a:rPr lang="es-MX" sz="2000" b="1" i="0" dirty="0">
                <a:solidFill>
                  <a:srgbClr val="374151"/>
                </a:solidFill>
                <a:effectLst/>
                <a:latin typeface="Söhne"/>
              </a:rPr>
              <a:t> de las ventas</a:t>
            </a:r>
            <a:r>
              <a:rPr lang="es-MX" sz="2000" b="0" i="0" dirty="0">
                <a:solidFill>
                  <a:srgbClr val="374151"/>
                </a:solidFill>
                <a:effectLst/>
                <a:latin typeface="Söhne"/>
              </a:rPr>
              <a:t>: Las ventas de inmuebles generalmente están gravadas con el IGV. No obstante, existe una exoneración para la primera venta de inmuebles realizada por el constructor o promotor.</a:t>
            </a:r>
          </a:p>
        </p:txBody>
      </p:sp>
      <p:pic>
        <p:nvPicPr>
          <p:cNvPr id="3" name="Imagen 2">
            <a:extLst>
              <a:ext uri="{FF2B5EF4-FFF2-40B4-BE49-F238E27FC236}">
                <a16:creationId xmlns:a16="http://schemas.microsoft.com/office/drawing/2014/main" id="{CD5AE892-241F-06A6-B624-48D4E15208B0}"/>
              </a:ext>
            </a:extLst>
          </p:cNvPr>
          <p:cNvPicPr>
            <a:picLocks noChangeAspect="1"/>
          </p:cNvPicPr>
          <p:nvPr/>
        </p:nvPicPr>
        <p:blipFill>
          <a:blip r:embed="rId2"/>
          <a:stretch>
            <a:fillRect/>
          </a:stretch>
        </p:blipFill>
        <p:spPr>
          <a:xfrm>
            <a:off x="5999865" y="2082757"/>
            <a:ext cx="5030662" cy="3144164"/>
          </a:xfrm>
          <a:prstGeom prst="rect">
            <a:avLst/>
          </a:prstGeom>
        </p:spPr>
      </p:pic>
    </p:spTree>
    <p:extLst>
      <p:ext uri="{BB962C8B-B14F-4D97-AF65-F5344CB8AC3E}">
        <p14:creationId xmlns:p14="http://schemas.microsoft.com/office/powerpoint/2010/main" val="3981213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tributarios vinculados al desarrollo de proyectos inmobiliarios</a:t>
            </a:r>
            <a:endParaRPr lang="es-ES" sz="2800" dirty="0"/>
          </a:p>
        </p:txBody>
      </p:sp>
      <p:sp>
        <p:nvSpPr>
          <p:cNvPr id="5" name="CuadroTexto 4">
            <a:extLst>
              <a:ext uri="{FF2B5EF4-FFF2-40B4-BE49-F238E27FC236}">
                <a16:creationId xmlns:a16="http://schemas.microsoft.com/office/drawing/2014/main" id="{54FD32D1-BB6F-81AC-B476-F8E81F37EE4E}"/>
              </a:ext>
            </a:extLst>
          </p:cNvPr>
          <p:cNvSpPr txBox="1"/>
          <p:nvPr/>
        </p:nvSpPr>
        <p:spPr>
          <a:xfrm>
            <a:off x="507999" y="1653819"/>
            <a:ext cx="4636655" cy="4524315"/>
          </a:xfrm>
          <a:prstGeom prst="rect">
            <a:avLst/>
          </a:prstGeom>
          <a:noFill/>
        </p:spPr>
        <p:txBody>
          <a:bodyPr wrap="square">
            <a:spAutoFit/>
          </a:bodyPr>
          <a:lstStyle/>
          <a:p>
            <a:pPr algn="l">
              <a:buFont typeface="+mj-lt"/>
              <a:buAutoNum type="arabicPeriod"/>
            </a:pPr>
            <a:r>
              <a:rPr lang="es-MX" b="1" i="0" dirty="0">
                <a:solidFill>
                  <a:srgbClr val="374151"/>
                </a:solidFill>
                <a:effectLst/>
                <a:latin typeface="Söhne"/>
              </a:rPr>
              <a:t>Impuesto Predial</a:t>
            </a:r>
            <a:r>
              <a:rPr lang="es-MX" b="0" i="0" dirty="0">
                <a:solidFill>
                  <a:srgbClr val="374151"/>
                </a:solidFill>
                <a:effectLst/>
                <a:latin typeface="Söhne"/>
              </a:rPr>
              <a:t>:</a:t>
            </a:r>
          </a:p>
          <a:p>
            <a:pPr marL="742950" lvl="1" indent="-285750" algn="l">
              <a:buFont typeface="+mj-lt"/>
              <a:buAutoNum type="arabicPeriod"/>
            </a:pPr>
            <a:r>
              <a:rPr lang="es-MX" b="1" i="0" dirty="0">
                <a:solidFill>
                  <a:srgbClr val="374151"/>
                </a:solidFill>
                <a:effectLst/>
                <a:latin typeface="Söhne"/>
              </a:rPr>
              <a:t>Tasa</a:t>
            </a:r>
            <a:r>
              <a:rPr lang="es-MX" b="0" i="0" dirty="0">
                <a:solidFill>
                  <a:srgbClr val="374151"/>
                </a:solidFill>
                <a:effectLst/>
                <a:latin typeface="Söhne"/>
              </a:rPr>
              <a:t>: Los municipios establecen las tasas aplicables al impuesto predial sobre el valor de los terrenos y construcciones.</a:t>
            </a:r>
          </a:p>
          <a:p>
            <a:pPr marL="742950" lvl="1" indent="-285750" algn="l">
              <a:buFont typeface="+mj-lt"/>
              <a:buAutoNum type="arabicPeriod"/>
            </a:pPr>
            <a:r>
              <a:rPr lang="es-MX" b="1" i="0" dirty="0">
                <a:solidFill>
                  <a:srgbClr val="374151"/>
                </a:solidFill>
                <a:effectLst/>
                <a:latin typeface="Söhne"/>
              </a:rPr>
              <a:t>Pago</a:t>
            </a:r>
            <a:r>
              <a:rPr lang="es-MX" b="0" i="0" dirty="0">
                <a:solidFill>
                  <a:srgbClr val="374151"/>
                </a:solidFill>
                <a:effectLst/>
                <a:latin typeface="Söhne"/>
              </a:rPr>
              <a:t>: Los propietarios de terrenos y construcciones deben realizar pagos anuales por este impuesto.</a:t>
            </a:r>
          </a:p>
          <a:p>
            <a:pPr algn="l">
              <a:buFont typeface="+mj-lt"/>
              <a:buAutoNum type="arabicPeriod"/>
            </a:pPr>
            <a:r>
              <a:rPr lang="es-MX" b="1" i="0" dirty="0">
                <a:solidFill>
                  <a:srgbClr val="374151"/>
                </a:solidFill>
                <a:effectLst/>
                <a:latin typeface="Söhne"/>
              </a:rPr>
              <a:t>Arbitrios Municipales</a:t>
            </a:r>
            <a:r>
              <a:rPr lang="es-MX" b="0" i="0" dirty="0">
                <a:solidFill>
                  <a:srgbClr val="374151"/>
                </a:solidFill>
                <a:effectLst/>
                <a:latin typeface="Söhne"/>
              </a:rPr>
              <a:t>:</a:t>
            </a:r>
          </a:p>
          <a:p>
            <a:pPr marL="742950" lvl="1" indent="-285750" algn="l">
              <a:buFont typeface="+mj-lt"/>
              <a:buAutoNum type="arabicPeriod"/>
            </a:pPr>
            <a:r>
              <a:rPr lang="es-MX" b="1" i="0" dirty="0">
                <a:solidFill>
                  <a:srgbClr val="374151"/>
                </a:solidFill>
                <a:effectLst/>
                <a:latin typeface="Söhne"/>
              </a:rPr>
              <a:t>Tasa</a:t>
            </a:r>
            <a:r>
              <a:rPr lang="es-MX" b="0" i="0" dirty="0">
                <a:solidFill>
                  <a:srgbClr val="374151"/>
                </a:solidFill>
                <a:effectLst/>
                <a:latin typeface="Söhne"/>
              </a:rPr>
              <a:t>: Los municipios también pueden establecer arbitrios municipales sobre la propiedad predial o los servicios públicos municipales.</a:t>
            </a:r>
          </a:p>
          <a:p>
            <a:pPr marL="742950" lvl="1" indent="-285750" algn="l">
              <a:buFont typeface="+mj-lt"/>
              <a:buAutoNum type="arabicPeriod"/>
            </a:pPr>
            <a:r>
              <a:rPr lang="es-MX" b="1" i="0" dirty="0">
                <a:solidFill>
                  <a:srgbClr val="374151"/>
                </a:solidFill>
                <a:effectLst/>
                <a:latin typeface="Söhne"/>
              </a:rPr>
              <a:t>Obligación</a:t>
            </a:r>
            <a:r>
              <a:rPr lang="es-MX" b="0" i="0" dirty="0">
                <a:solidFill>
                  <a:srgbClr val="374151"/>
                </a:solidFill>
                <a:effectLst/>
                <a:latin typeface="Söhne"/>
              </a:rPr>
              <a:t>: Los propietarios de inmuebles están obligados a pagar estos arbitrios.</a:t>
            </a:r>
          </a:p>
        </p:txBody>
      </p:sp>
      <p:pic>
        <p:nvPicPr>
          <p:cNvPr id="2" name="Imagen 1">
            <a:extLst>
              <a:ext uri="{FF2B5EF4-FFF2-40B4-BE49-F238E27FC236}">
                <a16:creationId xmlns:a16="http://schemas.microsoft.com/office/drawing/2014/main" id="{33B9F38F-339C-496D-38B5-3F388166974B}"/>
              </a:ext>
            </a:extLst>
          </p:cNvPr>
          <p:cNvPicPr>
            <a:picLocks noChangeAspect="1"/>
          </p:cNvPicPr>
          <p:nvPr/>
        </p:nvPicPr>
        <p:blipFill>
          <a:blip r:embed="rId2"/>
          <a:stretch>
            <a:fillRect/>
          </a:stretch>
        </p:blipFill>
        <p:spPr>
          <a:xfrm>
            <a:off x="5144654" y="2107766"/>
            <a:ext cx="6486525" cy="3381375"/>
          </a:xfrm>
          <a:prstGeom prst="rect">
            <a:avLst/>
          </a:prstGeom>
        </p:spPr>
      </p:pic>
    </p:spTree>
    <p:extLst>
      <p:ext uri="{BB962C8B-B14F-4D97-AF65-F5344CB8AC3E}">
        <p14:creationId xmlns:p14="http://schemas.microsoft.com/office/powerpoint/2010/main" val="405255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806899" cy="844550"/>
          </a:xfrm>
        </p:spPr>
        <p:txBody>
          <a:bodyPr>
            <a:noAutofit/>
          </a:bodyPr>
          <a:lstStyle/>
          <a:p>
            <a:r>
              <a:rPr lang="es-MX" sz="3200" dirty="0">
                <a:solidFill>
                  <a:srgbClr val="00F3B5"/>
                </a:solidFill>
                <a:latin typeface="Prompt" panose="00000800000000000000" pitchFamily="2" charset="-34"/>
                <a:cs typeface="Prompt" panose="00000800000000000000" pitchFamily="2" charset="-34"/>
              </a:rPr>
              <a:t>Conceptos generales contables vinculados al desarrollo de proyectos inmobiliarios.</a:t>
            </a:r>
          </a:p>
        </p:txBody>
      </p:sp>
    </p:spTree>
    <p:extLst>
      <p:ext uri="{BB962C8B-B14F-4D97-AF65-F5344CB8AC3E}">
        <p14:creationId xmlns:p14="http://schemas.microsoft.com/office/powerpoint/2010/main" val="301225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contables vinculados al desarrollo de proyectos inmobiliarios</a:t>
            </a:r>
            <a:endParaRPr lang="es-ES" sz="2800" dirty="0"/>
          </a:p>
        </p:txBody>
      </p:sp>
      <p:sp>
        <p:nvSpPr>
          <p:cNvPr id="3" name="CuadroTexto 2">
            <a:extLst>
              <a:ext uri="{FF2B5EF4-FFF2-40B4-BE49-F238E27FC236}">
                <a16:creationId xmlns:a16="http://schemas.microsoft.com/office/drawing/2014/main" id="{1C1234B2-8C13-0BDA-5F3B-EAB1BF62848F}"/>
              </a:ext>
            </a:extLst>
          </p:cNvPr>
          <p:cNvSpPr txBox="1"/>
          <p:nvPr/>
        </p:nvSpPr>
        <p:spPr>
          <a:xfrm>
            <a:off x="557645" y="1588654"/>
            <a:ext cx="4978400" cy="4801314"/>
          </a:xfrm>
          <a:prstGeom prst="rect">
            <a:avLst/>
          </a:prstGeom>
          <a:noFill/>
        </p:spPr>
        <p:txBody>
          <a:bodyPr wrap="square">
            <a:spAutoFit/>
          </a:bodyPr>
          <a:lstStyle/>
          <a:p>
            <a:pPr algn="just">
              <a:buFont typeface="+mj-lt"/>
              <a:buAutoNum type="arabicPeriod"/>
            </a:pPr>
            <a:r>
              <a:rPr lang="es-MX" b="1" i="0" dirty="0">
                <a:solidFill>
                  <a:srgbClr val="374151"/>
                </a:solidFill>
                <a:effectLst/>
                <a:latin typeface="Söhne"/>
              </a:rPr>
              <a:t>Registro de Inversiones y Gastos de Desarrollo</a:t>
            </a:r>
            <a:r>
              <a:rPr lang="es-MX" b="0" i="0" dirty="0">
                <a:solidFill>
                  <a:srgbClr val="374151"/>
                </a:solidFill>
                <a:effectLst/>
                <a:latin typeface="Söhne"/>
              </a:rPr>
              <a:t>:</a:t>
            </a:r>
          </a:p>
          <a:p>
            <a:pPr marL="742950" lvl="1" indent="-285750" algn="just">
              <a:buFont typeface="+mj-lt"/>
              <a:buAutoNum type="arabicPeriod"/>
            </a:pPr>
            <a:r>
              <a:rPr lang="es-MX" b="0" i="0" dirty="0">
                <a:solidFill>
                  <a:srgbClr val="374151"/>
                </a:solidFill>
                <a:effectLst/>
                <a:latin typeface="Söhne"/>
              </a:rPr>
              <a:t>Los costos directos e indirectos asociados al desarrollo del proyecto, como la adquisición de terrenos, costos de diseño, permisos y licencias, deben registrarse adecuadamente en los libros contables. Esto incluye tanto los gastos iniciales como los que se incurran durante la fase de construcción.</a:t>
            </a:r>
          </a:p>
          <a:p>
            <a:pPr algn="just">
              <a:buFont typeface="+mj-lt"/>
              <a:buAutoNum type="arabicPeriod"/>
            </a:pPr>
            <a:r>
              <a:rPr lang="es-MX" b="1" i="0" dirty="0">
                <a:solidFill>
                  <a:srgbClr val="374151"/>
                </a:solidFill>
                <a:effectLst/>
                <a:latin typeface="Söhne"/>
              </a:rPr>
              <a:t>Capitalización de Costos</a:t>
            </a:r>
            <a:r>
              <a:rPr lang="es-MX" b="0" i="0" dirty="0">
                <a:solidFill>
                  <a:srgbClr val="374151"/>
                </a:solidFill>
                <a:effectLst/>
                <a:latin typeface="Söhne"/>
              </a:rPr>
              <a:t>:</a:t>
            </a:r>
          </a:p>
          <a:p>
            <a:pPr marL="742950" lvl="1" indent="-285750" algn="just">
              <a:buFont typeface="+mj-lt"/>
              <a:buAutoNum type="arabicPeriod"/>
            </a:pPr>
            <a:r>
              <a:rPr lang="es-MX" b="0" i="0" dirty="0">
                <a:solidFill>
                  <a:srgbClr val="374151"/>
                </a:solidFill>
                <a:effectLst/>
                <a:latin typeface="Söhne"/>
              </a:rPr>
              <a:t>Los costos directamente atribuibles a la construcción del proyecto pueden ser capitalizados como parte del costo del activo inmobiliario. Esto incluye los costos de mano de obra, materiales, y otros costos directos relacionados con la construcción.</a:t>
            </a:r>
          </a:p>
        </p:txBody>
      </p:sp>
      <p:pic>
        <p:nvPicPr>
          <p:cNvPr id="5" name="Imagen 4">
            <a:extLst>
              <a:ext uri="{FF2B5EF4-FFF2-40B4-BE49-F238E27FC236}">
                <a16:creationId xmlns:a16="http://schemas.microsoft.com/office/drawing/2014/main" id="{2C1D3A21-E68B-B5AB-5D6C-F7E15D0AB3B8}"/>
              </a:ext>
            </a:extLst>
          </p:cNvPr>
          <p:cNvPicPr>
            <a:picLocks noChangeAspect="1"/>
          </p:cNvPicPr>
          <p:nvPr/>
        </p:nvPicPr>
        <p:blipFill>
          <a:blip r:embed="rId2"/>
          <a:stretch>
            <a:fillRect/>
          </a:stretch>
        </p:blipFill>
        <p:spPr>
          <a:xfrm>
            <a:off x="5966691" y="1588654"/>
            <a:ext cx="5667664" cy="4250748"/>
          </a:xfrm>
          <a:prstGeom prst="rect">
            <a:avLst/>
          </a:prstGeom>
        </p:spPr>
      </p:pic>
    </p:spTree>
    <p:extLst>
      <p:ext uri="{BB962C8B-B14F-4D97-AF65-F5344CB8AC3E}">
        <p14:creationId xmlns:p14="http://schemas.microsoft.com/office/powerpoint/2010/main" val="15452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contables vinculados al desarrollo de proyectos inmobiliarios</a:t>
            </a:r>
            <a:endParaRPr lang="es-ES" sz="2800" dirty="0"/>
          </a:p>
        </p:txBody>
      </p:sp>
      <p:sp>
        <p:nvSpPr>
          <p:cNvPr id="3" name="CuadroTexto 2">
            <a:extLst>
              <a:ext uri="{FF2B5EF4-FFF2-40B4-BE49-F238E27FC236}">
                <a16:creationId xmlns:a16="http://schemas.microsoft.com/office/drawing/2014/main" id="{0238E007-6439-E069-3C2C-6EC1652DE194}"/>
              </a:ext>
            </a:extLst>
          </p:cNvPr>
          <p:cNvSpPr txBox="1"/>
          <p:nvPr/>
        </p:nvSpPr>
        <p:spPr>
          <a:xfrm>
            <a:off x="738910" y="1741576"/>
            <a:ext cx="4886036" cy="5016758"/>
          </a:xfrm>
          <a:prstGeom prst="rect">
            <a:avLst/>
          </a:prstGeom>
          <a:noFill/>
        </p:spPr>
        <p:txBody>
          <a:bodyPr wrap="square">
            <a:spAutoFit/>
          </a:bodyPr>
          <a:lstStyle/>
          <a:p>
            <a:pPr marL="457200" indent="-457200" algn="just">
              <a:buFont typeface="+mj-lt"/>
              <a:buAutoNum type="arabicPeriod" startAt="3"/>
            </a:pPr>
            <a:r>
              <a:rPr lang="es-MX" sz="2000" b="1" i="0" dirty="0">
                <a:solidFill>
                  <a:srgbClr val="374151"/>
                </a:solidFill>
                <a:effectLst/>
                <a:latin typeface="Söhne"/>
              </a:rPr>
              <a:t>Amortización y Depreciación</a:t>
            </a:r>
            <a:r>
              <a:rPr lang="es-MX" sz="2000" b="0" i="0" dirty="0">
                <a:solidFill>
                  <a:srgbClr val="374151"/>
                </a:solidFill>
                <a:effectLst/>
                <a:latin typeface="Söhne"/>
              </a:rPr>
              <a:t>:</a:t>
            </a:r>
          </a:p>
          <a:p>
            <a:pPr marL="914400" lvl="1" indent="-457200" algn="just">
              <a:buFont typeface="+mj-lt"/>
              <a:buAutoNum type="arabicPeriod"/>
            </a:pPr>
            <a:r>
              <a:rPr lang="es-MX" sz="2000" b="0" i="0" dirty="0">
                <a:solidFill>
                  <a:srgbClr val="374151"/>
                </a:solidFill>
                <a:effectLst/>
                <a:latin typeface="Söhne"/>
              </a:rPr>
              <a:t>Los activos inmobiliarios, una vez completados, deben amortizarse o depreciarse a lo largo de su vida útil. Esto incluye edificaciones, instalaciones y otros activos relacionados con el proyecto.</a:t>
            </a:r>
          </a:p>
          <a:p>
            <a:pPr marL="914400" lvl="1" indent="-457200" algn="just">
              <a:buFont typeface="+mj-lt"/>
              <a:buAutoNum type="arabicPeriod"/>
            </a:pPr>
            <a:endParaRPr lang="es-MX" sz="2000" b="0" i="0" dirty="0">
              <a:solidFill>
                <a:srgbClr val="374151"/>
              </a:solidFill>
              <a:effectLst/>
              <a:latin typeface="Söhne"/>
            </a:endParaRPr>
          </a:p>
          <a:p>
            <a:pPr marL="457200" indent="-457200" algn="just">
              <a:buFont typeface="+mj-lt"/>
              <a:buAutoNum type="arabicPeriod" startAt="3"/>
            </a:pPr>
            <a:r>
              <a:rPr lang="es-MX" sz="2000" b="1" i="0" dirty="0">
                <a:solidFill>
                  <a:srgbClr val="374151"/>
                </a:solidFill>
                <a:effectLst/>
                <a:latin typeface="Söhne"/>
              </a:rPr>
              <a:t>Reconocimiento de Ingresos por Ventas</a:t>
            </a:r>
            <a:r>
              <a:rPr lang="es-MX" sz="2000" b="0" i="0" dirty="0">
                <a:solidFill>
                  <a:srgbClr val="374151"/>
                </a:solidFill>
                <a:effectLst/>
                <a:latin typeface="Söhne"/>
              </a:rPr>
              <a:t>:</a:t>
            </a:r>
          </a:p>
          <a:p>
            <a:pPr marL="914400" lvl="1" indent="-457200" algn="just">
              <a:buFont typeface="+mj-lt"/>
              <a:buAutoNum type="arabicPeriod"/>
            </a:pPr>
            <a:r>
              <a:rPr lang="es-MX" sz="2000" dirty="0">
                <a:solidFill>
                  <a:srgbClr val="374151"/>
                </a:solidFill>
                <a:latin typeface="Söhne"/>
              </a:rPr>
              <a:t>Los ingresos por la venta de unidades inmobiliarias deben reconocerse en el momento en que se cumplan las condiciones para la transferencia del control, lo cual suele ocurrir en la entrega de la propiedad al comprador.</a:t>
            </a:r>
          </a:p>
        </p:txBody>
      </p:sp>
      <p:pic>
        <p:nvPicPr>
          <p:cNvPr id="5" name="Imagen 4">
            <a:extLst>
              <a:ext uri="{FF2B5EF4-FFF2-40B4-BE49-F238E27FC236}">
                <a16:creationId xmlns:a16="http://schemas.microsoft.com/office/drawing/2014/main" id="{AAC8EF17-AD34-A3CA-0490-B525D998C77F}"/>
              </a:ext>
            </a:extLst>
          </p:cNvPr>
          <p:cNvPicPr>
            <a:picLocks noChangeAspect="1"/>
          </p:cNvPicPr>
          <p:nvPr/>
        </p:nvPicPr>
        <p:blipFill>
          <a:blip r:embed="rId2"/>
          <a:stretch>
            <a:fillRect/>
          </a:stretch>
        </p:blipFill>
        <p:spPr>
          <a:xfrm>
            <a:off x="6465456" y="2438088"/>
            <a:ext cx="5183908" cy="3059946"/>
          </a:xfrm>
          <a:prstGeom prst="rect">
            <a:avLst/>
          </a:prstGeom>
        </p:spPr>
      </p:pic>
    </p:spTree>
    <p:extLst>
      <p:ext uri="{BB962C8B-B14F-4D97-AF65-F5344CB8AC3E}">
        <p14:creationId xmlns:p14="http://schemas.microsoft.com/office/powerpoint/2010/main" val="133417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6443" y="143452"/>
            <a:ext cx="8794542" cy="1325563"/>
          </a:xfrm>
        </p:spPr>
        <p:txBody>
          <a:bodyPr>
            <a:noAutofit/>
          </a:bodyPr>
          <a:lstStyle/>
          <a:p>
            <a:r>
              <a:rPr lang="es-MX" sz="2800" dirty="0">
                <a:solidFill>
                  <a:srgbClr val="00F3B5"/>
                </a:solidFill>
                <a:latin typeface="Prompt" panose="00000800000000000000" pitchFamily="2" charset="-34"/>
                <a:cs typeface="Prompt" panose="00000800000000000000" pitchFamily="2" charset="-34"/>
              </a:rPr>
              <a:t>Conceptos generales contables vinculados al desarrollo de proyectos inmobiliarios</a:t>
            </a:r>
            <a:endParaRPr lang="es-ES" sz="2800" dirty="0"/>
          </a:p>
        </p:txBody>
      </p:sp>
      <p:sp>
        <p:nvSpPr>
          <p:cNvPr id="3" name="CuadroTexto 2">
            <a:extLst>
              <a:ext uri="{FF2B5EF4-FFF2-40B4-BE49-F238E27FC236}">
                <a16:creationId xmlns:a16="http://schemas.microsoft.com/office/drawing/2014/main" id="{6BD46884-226C-F602-945A-60B73EF8EC68}"/>
              </a:ext>
            </a:extLst>
          </p:cNvPr>
          <p:cNvSpPr txBox="1"/>
          <p:nvPr/>
        </p:nvSpPr>
        <p:spPr>
          <a:xfrm>
            <a:off x="868218" y="1649949"/>
            <a:ext cx="5292437" cy="4770537"/>
          </a:xfrm>
          <a:prstGeom prst="rect">
            <a:avLst/>
          </a:prstGeom>
          <a:noFill/>
        </p:spPr>
        <p:txBody>
          <a:bodyPr wrap="square">
            <a:spAutoFit/>
          </a:bodyPr>
          <a:lstStyle/>
          <a:p>
            <a:pPr marL="342900" indent="-342900" algn="just">
              <a:buFont typeface="+mj-lt"/>
              <a:buAutoNum type="arabicPeriod" startAt="5"/>
            </a:pPr>
            <a:r>
              <a:rPr lang="es-MX" sz="1600" b="1" i="0" dirty="0">
                <a:solidFill>
                  <a:srgbClr val="374151"/>
                </a:solidFill>
                <a:effectLst/>
                <a:latin typeface="Söhne"/>
              </a:rPr>
              <a:t>Provisiones y Contingencias</a:t>
            </a:r>
            <a:r>
              <a:rPr lang="es-MX" sz="1600" b="0" i="0" dirty="0">
                <a:solidFill>
                  <a:srgbClr val="374151"/>
                </a:solidFill>
                <a:effectLst/>
                <a:latin typeface="Söhne"/>
              </a:rPr>
              <a:t>:</a:t>
            </a:r>
          </a:p>
          <a:p>
            <a:pPr marL="742950" lvl="1" indent="-285750" algn="just">
              <a:buFont typeface="+mj-lt"/>
              <a:buAutoNum type="arabicPeriod"/>
            </a:pPr>
            <a:r>
              <a:rPr lang="es-MX" sz="1600" b="0" i="0" dirty="0">
                <a:solidFill>
                  <a:srgbClr val="374151"/>
                </a:solidFill>
                <a:effectLst/>
                <a:latin typeface="Söhne"/>
              </a:rPr>
              <a:t>Es importante reconocer y provisionar para posibles contingencias o riesgos asociados al desarrollo inmobiliario, como reclamaciones legales, garantías de construcción y otros aspectos que puedan generar responsabilidades futuras.</a:t>
            </a:r>
          </a:p>
          <a:p>
            <a:pPr lvl="1" algn="just"/>
            <a:endParaRPr lang="es-MX" sz="1600" b="0" i="0" dirty="0">
              <a:solidFill>
                <a:srgbClr val="374151"/>
              </a:solidFill>
              <a:effectLst/>
              <a:latin typeface="Söhne"/>
            </a:endParaRPr>
          </a:p>
          <a:p>
            <a:pPr algn="just">
              <a:buFont typeface="+mj-lt"/>
              <a:buAutoNum type="arabicPeriod" startAt="5"/>
            </a:pPr>
            <a:r>
              <a:rPr lang="es-MX" sz="1600" b="1" i="0" dirty="0">
                <a:solidFill>
                  <a:srgbClr val="374151"/>
                </a:solidFill>
                <a:effectLst/>
                <a:latin typeface="Söhne"/>
              </a:rPr>
              <a:t>Revaluación de Propiedades</a:t>
            </a:r>
            <a:r>
              <a:rPr lang="es-MX" sz="1600" b="0" i="0" dirty="0">
                <a:solidFill>
                  <a:srgbClr val="374151"/>
                </a:solidFill>
                <a:effectLst/>
                <a:latin typeface="Söhne"/>
              </a:rPr>
              <a:t>:</a:t>
            </a:r>
          </a:p>
          <a:p>
            <a:pPr marL="742950" lvl="1" indent="-285750" algn="just">
              <a:buFont typeface="+mj-lt"/>
              <a:buAutoNum type="arabicPeriod"/>
            </a:pPr>
            <a:r>
              <a:rPr lang="es-MX" sz="1600" b="0" i="0" dirty="0">
                <a:solidFill>
                  <a:srgbClr val="374151"/>
                </a:solidFill>
                <a:effectLst/>
                <a:latin typeface="Söhne"/>
              </a:rPr>
              <a:t>Las propiedades pueden ser revaluadas periódicamente para reflejar cambios en su valor justo. Esta revaluación puede tener implicancias contables, especialmente en términos de reconocimiento de ganancias o pérdidas</a:t>
            </a:r>
            <a:r>
              <a:rPr lang="es-MX" sz="1600" dirty="0">
                <a:solidFill>
                  <a:srgbClr val="374151"/>
                </a:solidFill>
                <a:latin typeface="Söhne"/>
              </a:rPr>
              <a:t>.</a:t>
            </a:r>
          </a:p>
          <a:p>
            <a:pPr marL="742950" lvl="1" indent="-285750" algn="just">
              <a:buFont typeface="+mj-lt"/>
              <a:buAutoNum type="arabicPeriod"/>
            </a:pPr>
            <a:endParaRPr lang="es-MX" sz="1600" b="1" i="0" dirty="0">
              <a:solidFill>
                <a:srgbClr val="374151"/>
              </a:solidFill>
              <a:effectLst/>
              <a:latin typeface="Söhne"/>
            </a:endParaRPr>
          </a:p>
          <a:p>
            <a:pPr marL="285750" indent="-285750" algn="just">
              <a:buFont typeface="+mj-lt"/>
              <a:buAutoNum type="arabicPeriod" startAt="5"/>
            </a:pPr>
            <a:r>
              <a:rPr lang="es-MX" sz="1600" b="1" dirty="0">
                <a:solidFill>
                  <a:srgbClr val="374151"/>
                </a:solidFill>
                <a:latin typeface="Söhne"/>
              </a:rPr>
              <a:t>C</a:t>
            </a:r>
            <a:r>
              <a:rPr lang="es-MX" sz="1600" b="1" i="0" dirty="0">
                <a:solidFill>
                  <a:srgbClr val="374151"/>
                </a:solidFill>
                <a:effectLst/>
                <a:latin typeface="Söhne"/>
              </a:rPr>
              <a:t>ostos Financieros</a:t>
            </a:r>
            <a:r>
              <a:rPr lang="es-MX" sz="1600" b="0" i="0" dirty="0">
                <a:solidFill>
                  <a:srgbClr val="374151"/>
                </a:solidFill>
                <a:effectLst/>
                <a:latin typeface="Söhne"/>
              </a:rPr>
              <a:t>:</a:t>
            </a:r>
          </a:p>
          <a:p>
            <a:pPr marL="742950" lvl="1" indent="-285750" algn="just">
              <a:buFont typeface="+mj-lt"/>
              <a:buAutoNum type="arabicPeriod"/>
            </a:pPr>
            <a:r>
              <a:rPr lang="es-MX" sz="1600" b="0" i="0" dirty="0">
                <a:solidFill>
                  <a:srgbClr val="374151"/>
                </a:solidFill>
                <a:effectLst/>
                <a:latin typeface="Söhne"/>
              </a:rPr>
              <a:t>Los costos financieros relacionados con préstamos y financiamiento para el desarrollo del proyecto deben ser adecuadamente capitalizados durante la fase de construcción.</a:t>
            </a:r>
          </a:p>
        </p:txBody>
      </p:sp>
      <p:pic>
        <p:nvPicPr>
          <p:cNvPr id="5" name="Imagen 4">
            <a:extLst>
              <a:ext uri="{FF2B5EF4-FFF2-40B4-BE49-F238E27FC236}">
                <a16:creationId xmlns:a16="http://schemas.microsoft.com/office/drawing/2014/main" id="{88F46BDE-6E11-375F-0BED-3ACA6CFC23E3}"/>
              </a:ext>
            </a:extLst>
          </p:cNvPr>
          <p:cNvPicPr>
            <a:picLocks noChangeAspect="1"/>
          </p:cNvPicPr>
          <p:nvPr/>
        </p:nvPicPr>
        <p:blipFill>
          <a:blip r:embed="rId2"/>
          <a:stretch>
            <a:fillRect/>
          </a:stretch>
        </p:blipFill>
        <p:spPr>
          <a:xfrm>
            <a:off x="6382616" y="2523980"/>
            <a:ext cx="5333712" cy="2666856"/>
          </a:xfrm>
          <a:prstGeom prst="rect">
            <a:avLst/>
          </a:prstGeom>
        </p:spPr>
      </p:pic>
    </p:spTree>
    <p:extLst>
      <p:ext uri="{BB962C8B-B14F-4D97-AF65-F5344CB8AC3E}">
        <p14:creationId xmlns:p14="http://schemas.microsoft.com/office/powerpoint/2010/main" val="3356384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8AF1D2-2AF9-49CB-9908-176D6C04632A}"/>
              </a:ext>
            </a:extLst>
          </p:cNvPr>
          <p:cNvSpPr>
            <a:spLocks noGrp="1"/>
          </p:cNvSpPr>
          <p:nvPr>
            <p:ph type="title"/>
          </p:nvPr>
        </p:nvSpPr>
        <p:spPr>
          <a:xfrm>
            <a:off x="1617042" y="2976562"/>
            <a:ext cx="8319437" cy="1568933"/>
          </a:xfrm>
        </p:spPr>
        <p:txBody>
          <a:bodyPr>
            <a:normAutofit fontScale="90000"/>
          </a:bodyPr>
          <a:lstStyle/>
          <a:p>
            <a:r>
              <a:rPr lang="es-MX" sz="6600" dirty="0">
                <a:solidFill>
                  <a:srgbClr val="00F3B5"/>
                </a:solidFill>
                <a:latin typeface="Prompt" panose="00000800000000000000" pitchFamily="2" charset="-34"/>
                <a:ea typeface="+mn-ea"/>
                <a:cs typeface="Prompt" panose="00000800000000000000" pitchFamily="2" charset="-34"/>
              </a:rPr>
              <a:t>Formulación del Proyecto Inmobiliario</a:t>
            </a:r>
            <a:endParaRPr lang="es-PE" sz="6600" dirty="0">
              <a:solidFill>
                <a:srgbClr val="00F3B5"/>
              </a:solidFill>
              <a:latin typeface="Prompt" panose="00000800000000000000" pitchFamily="2" charset="-34"/>
              <a:ea typeface="+mn-ea"/>
              <a:cs typeface="Prompt" panose="00000800000000000000" pitchFamily="2" charset="-34"/>
            </a:endParaRPr>
          </a:p>
        </p:txBody>
      </p:sp>
    </p:spTree>
    <p:extLst>
      <p:ext uri="{BB962C8B-B14F-4D97-AF65-F5344CB8AC3E}">
        <p14:creationId xmlns:p14="http://schemas.microsoft.com/office/powerpoint/2010/main" val="139302395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B626436-D13C-BC3F-0D26-63733E2A0221}"/>
              </a:ext>
            </a:extLst>
          </p:cNvPr>
          <p:cNvSpPr/>
          <p:nvPr/>
        </p:nvSpPr>
        <p:spPr>
          <a:xfrm>
            <a:off x="3816626" y="1470991"/>
            <a:ext cx="3600000" cy="36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1D735B7A-17C8-BF6E-8CDE-647C2CC9BE2B}"/>
              </a:ext>
            </a:extLst>
          </p:cNvPr>
          <p:cNvSpPr txBox="1"/>
          <p:nvPr/>
        </p:nvSpPr>
        <p:spPr>
          <a:xfrm>
            <a:off x="2955234" y="3059668"/>
            <a:ext cx="742121" cy="369332"/>
          </a:xfrm>
          <a:prstGeom prst="rect">
            <a:avLst/>
          </a:prstGeom>
          <a:noFill/>
        </p:spPr>
        <p:txBody>
          <a:bodyPr wrap="square" rtlCol="0">
            <a:spAutoFit/>
          </a:bodyPr>
          <a:lstStyle/>
          <a:p>
            <a:r>
              <a:rPr lang="es-MX" dirty="0"/>
              <a:t>20 m.</a:t>
            </a:r>
            <a:endParaRPr lang="es-PE" dirty="0"/>
          </a:p>
        </p:txBody>
      </p:sp>
      <p:sp>
        <p:nvSpPr>
          <p:cNvPr id="8" name="CuadroTexto 7">
            <a:extLst>
              <a:ext uri="{FF2B5EF4-FFF2-40B4-BE49-F238E27FC236}">
                <a16:creationId xmlns:a16="http://schemas.microsoft.com/office/drawing/2014/main" id="{1FEC3202-CC2F-F368-FEE2-94E10E84FA12}"/>
              </a:ext>
            </a:extLst>
          </p:cNvPr>
          <p:cNvSpPr txBox="1"/>
          <p:nvPr/>
        </p:nvSpPr>
        <p:spPr>
          <a:xfrm>
            <a:off x="5245565" y="1101659"/>
            <a:ext cx="742121" cy="369332"/>
          </a:xfrm>
          <a:prstGeom prst="rect">
            <a:avLst/>
          </a:prstGeom>
          <a:noFill/>
        </p:spPr>
        <p:txBody>
          <a:bodyPr wrap="square" rtlCol="0">
            <a:spAutoFit/>
          </a:bodyPr>
          <a:lstStyle/>
          <a:p>
            <a:r>
              <a:rPr lang="es-MX" dirty="0"/>
              <a:t>20 m.</a:t>
            </a:r>
            <a:endParaRPr lang="es-PE" dirty="0"/>
          </a:p>
        </p:txBody>
      </p:sp>
    </p:spTree>
    <p:extLst>
      <p:ext uri="{BB962C8B-B14F-4D97-AF65-F5344CB8AC3E}">
        <p14:creationId xmlns:p14="http://schemas.microsoft.com/office/powerpoint/2010/main" val="371388230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B626436-D13C-BC3F-0D26-63733E2A0221}"/>
              </a:ext>
            </a:extLst>
          </p:cNvPr>
          <p:cNvSpPr/>
          <p:nvPr/>
        </p:nvSpPr>
        <p:spPr>
          <a:xfrm>
            <a:off x="3816626" y="1470991"/>
            <a:ext cx="3600000" cy="36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B52B9E06-D76B-091C-D534-8EF10836711E}"/>
              </a:ext>
            </a:extLst>
          </p:cNvPr>
          <p:cNvSpPr/>
          <p:nvPr/>
        </p:nvSpPr>
        <p:spPr>
          <a:xfrm>
            <a:off x="3816626" y="1470991"/>
            <a:ext cx="900000" cy="36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a:extLst>
              <a:ext uri="{FF2B5EF4-FFF2-40B4-BE49-F238E27FC236}">
                <a16:creationId xmlns:a16="http://schemas.microsoft.com/office/drawing/2014/main" id="{A621D112-8899-2393-E6BF-E43ED4B34D23}"/>
              </a:ext>
            </a:extLst>
          </p:cNvPr>
          <p:cNvSpPr/>
          <p:nvPr/>
        </p:nvSpPr>
        <p:spPr>
          <a:xfrm rot="5400000">
            <a:off x="5796626" y="3450991"/>
            <a:ext cx="540000" cy="27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25A5B36A-0F7A-4639-8325-515684084D46}"/>
              </a:ext>
            </a:extLst>
          </p:cNvPr>
          <p:cNvSpPr txBox="1"/>
          <p:nvPr/>
        </p:nvSpPr>
        <p:spPr>
          <a:xfrm>
            <a:off x="2955234" y="3059668"/>
            <a:ext cx="742121" cy="369332"/>
          </a:xfrm>
          <a:prstGeom prst="rect">
            <a:avLst/>
          </a:prstGeom>
          <a:noFill/>
        </p:spPr>
        <p:txBody>
          <a:bodyPr wrap="square" rtlCol="0">
            <a:spAutoFit/>
          </a:bodyPr>
          <a:lstStyle/>
          <a:p>
            <a:r>
              <a:rPr lang="es-MX" dirty="0"/>
              <a:t>20 m.</a:t>
            </a:r>
            <a:endParaRPr lang="es-PE" dirty="0"/>
          </a:p>
        </p:txBody>
      </p:sp>
      <p:sp>
        <p:nvSpPr>
          <p:cNvPr id="8" name="CuadroTexto 7">
            <a:extLst>
              <a:ext uri="{FF2B5EF4-FFF2-40B4-BE49-F238E27FC236}">
                <a16:creationId xmlns:a16="http://schemas.microsoft.com/office/drawing/2014/main" id="{DC99E1F1-1127-AD75-33B9-9702AFBF8954}"/>
              </a:ext>
            </a:extLst>
          </p:cNvPr>
          <p:cNvSpPr txBox="1"/>
          <p:nvPr/>
        </p:nvSpPr>
        <p:spPr>
          <a:xfrm>
            <a:off x="5245565" y="1101659"/>
            <a:ext cx="742121" cy="369332"/>
          </a:xfrm>
          <a:prstGeom prst="rect">
            <a:avLst/>
          </a:prstGeom>
          <a:noFill/>
        </p:spPr>
        <p:txBody>
          <a:bodyPr wrap="square" rtlCol="0">
            <a:spAutoFit/>
          </a:bodyPr>
          <a:lstStyle/>
          <a:p>
            <a:r>
              <a:rPr lang="es-MX" dirty="0"/>
              <a:t>20 m.</a:t>
            </a:r>
            <a:endParaRPr lang="es-PE" dirty="0"/>
          </a:p>
        </p:txBody>
      </p:sp>
      <p:sp>
        <p:nvSpPr>
          <p:cNvPr id="9" name="CuadroTexto 8">
            <a:extLst>
              <a:ext uri="{FF2B5EF4-FFF2-40B4-BE49-F238E27FC236}">
                <a16:creationId xmlns:a16="http://schemas.microsoft.com/office/drawing/2014/main" id="{B7272D2B-81D1-4FCC-D128-54E37F3211EF}"/>
              </a:ext>
            </a:extLst>
          </p:cNvPr>
          <p:cNvSpPr txBox="1"/>
          <p:nvPr/>
        </p:nvSpPr>
        <p:spPr>
          <a:xfrm>
            <a:off x="3934173" y="2875002"/>
            <a:ext cx="742121" cy="276999"/>
          </a:xfrm>
          <a:prstGeom prst="rect">
            <a:avLst/>
          </a:prstGeom>
          <a:noFill/>
        </p:spPr>
        <p:txBody>
          <a:bodyPr wrap="square" rtlCol="0">
            <a:spAutoFit/>
          </a:bodyPr>
          <a:lstStyle/>
          <a:p>
            <a:r>
              <a:rPr lang="es-MX" sz="1200" dirty="0"/>
              <a:t>100 m2.</a:t>
            </a:r>
            <a:endParaRPr lang="es-PE" sz="1200" dirty="0"/>
          </a:p>
        </p:txBody>
      </p:sp>
      <p:sp>
        <p:nvSpPr>
          <p:cNvPr id="10" name="CuadroTexto 9">
            <a:extLst>
              <a:ext uri="{FF2B5EF4-FFF2-40B4-BE49-F238E27FC236}">
                <a16:creationId xmlns:a16="http://schemas.microsoft.com/office/drawing/2014/main" id="{9BC5B9B8-6567-C80B-0321-48BF1FCE6458}"/>
              </a:ext>
            </a:extLst>
          </p:cNvPr>
          <p:cNvSpPr txBox="1"/>
          <p:nvPr/>
        </p:nvSpPr>
        <p:spPr>
          <a:xfrm>
            <a:off x="5614903" y="4662491"/>
            <a:ext cx="1077445" cy="276999"/>
          </a:xfrm>
          <a:prstGeom prst="rect">
            <a:avLst/>
          </a:prstGeom>
          <a:noFill/>
        </p:spPr>
        <p:txBody>
          <a:bodyPr wrap="square" rtlCol="0">
            <a:spAutoFit/>
          </a:bodyPr>
          <a:lstStyle/>
          <a:p>
            <a:r>
              <a:rPr lang="es-MX" sz="1200" dirty="0"/>
              <a:t>45 m2.</a:t>
            </a:r>
            <a:endParaRPr lang="es-PE" sz="1200" dirty="0"/>
          </a:p>
        </p:txBody>
      </p:sp>
    </p:spTree>
    <p:extLst>
      <p:ext uri="{BB962C8B-B14F-4D97-AF65-F5344CB8AC3E}">
        <p14:creationId xmlns:p14="http://schemas.microsoft.com/office/powerpoint/2010/main" val="370637369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B626436-D13C-BC3F-0D26-63733E2A0221}"/>
              </a:ext>
            </a:extLst>
          </p:cNvPr>
          <p:cNvSpPr/>
          <p:nvPr/>
        </p:nvSpPr>
        <p:spPr>
          <a:xfrm>
            <a:off x="3816626" y="1470991"/>
            <a:ext cx="3600000" cy="36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B52B9E06-D76B-091C-D534-8EF10836711E}"/>
              </a:ext>
            </a:extLst>
          </p:cNvPr>
          <p:cNvSpPr/>
          <p:nvPr/>
        </p:nvSpPr>
        <p:spPr>
          <a:xfrm>
            <a:off x="3816626" y="1470991"/>
            <a:ext cx="900000" cy="36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a:extLst>
              <a:ext uri="{FF2B5EF4-FFF2-40B4-BE49-F238E27FC236}">
                <a16:creationId xmlns:a16="http://schemas.microsoft.com/office/drawing/2014/main" id="{A621D112-8899-2393-E6BF-E43ED4B34D23}"/>
              </a:ext>
            </a:extLst>
          </p:cNvPr>
          <p:cNvSpPr/>
          <p:nvPr/>
        </p:nvSpPr>
        <p:spPr>
          <a:xfrm rot="5400000">
            <a:off x="5796626" y="3450991"/>
            <a:ext cx="540000" cy="27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25A5B36A-0F7A-4639-8325-515684084D46}"/>
              </a:ext>
            </a:extLst>
          </p:cNvPr>
          <p:cNvSpPr txBox="1"/>
          <p:nvPr/>
        </p:nvSpPr>
        <p:spPr>
          <a:xfrm>
            <a:off x="2955234" y="3059668"/>
            <a:ext cx="742121" cy="369332"/>
          </a:xfrm>
          <a:prstGeom prst="rect">
            <a:avLst/>
          </a:prstGeom>
          <a:noFill/>
        </p:spPr>
        <p:txBody>
          <a:bodyPr wrap="square" rtlCol="0">
            <a:spAutoFit/>
          </a:bodyPr>
          <a:lstStyle/>
          <a:p>
            <a:r>
              <a:rPr lang="es-MX" dirty="0"/>
              <a:t>20 m.</a:t>
            </a:r>
            <a:endParaRPr lang="es-PE" dirty="0"/>
          </a:p>
        </p:txBody>
      </p:sp>
      <p:sp>
        <p:nvSpPr>
          <p:cNvPr id="8" name="CuadroTexto 7">
            <a:extLst>
              <a:ext uri="{FF2B5EF4-FFF2-40B4-BE49-F238E27FC236}">
                <a16:creationId xmlns:a16="http://schemas.microsoft.com/office/drawing/2014/main" id="{DC99E1F1-1127-AD75-33B9-9702AFBF8954}"/>
              </a:ext>
            </a:extLst>
          </p:cNvPr>
          <p:cNvSpPr txBox="1"/>
          <p:nvPr/>
        </p:nvSpPr>
        <p:spPr>
          <a:xfrm>
            <a:off x="5245565" y="1101659"/>
            <a:ext cx="742121" cy="369332"/>
          </a:xfrm>
          <a:prstGeom prst="rect">
            <a:avLst/>
          </a:prstGeom>
          <a:noFill/>
        </p:spPr>
        <p:txBody>
          <a:bodyPr wrap="square" rtlCol="0">
            <a:spAutoFit/>
          </a:bodyPr>
          <a:lstStyle/>
          <a:p>
            <a:r>
              <a:rPr lang="es-MX" dirty="0"/>
              <a:t>20 m.</a:t>
            </a:r>
            <a:endParaRPr lang="es-PE" dirty="0"/>
          </a:p>
        </p:txBody>
      </p:sp>
      <p:sp>
        <p:nvSpPr>
          <p:cNvPr id="9" name="CuadroTexto 8">
            <a:extLst>
              <a:ext uri="{FF2B5EF4-FFF2-40B4-BE49-F238E27FC236}">
                <a16:creationId xmlns:a16="http://schemas.microsoft.com/office/drawing/2014/main" id="{B7272D2B-81D1-4FCC-D128-54E37F3211EF}"/>
              </a:ext>
            </a:extLst>
          </p:cNvPr>
          <p:cNvSpPr txBox="1"/>
          <p:nvPr/>
        </p:nvSpPr>
        <p:spPr>
          <a:xfrm>
            <a:off x="3934173" y="2875002"/>
            <a:ext cx="742121" cy="276999"/>
          </a:xfrm>
          <a:prstGeom prst="rect">
            <a:avLst/>
          </a:prstGeom>
          <a:noFill/>
        </p:spPr>
        <p:txBody>
          <a:bodyPr wrap="square" rtlCol="0">
            <a:spAutoFit/>
          </a:bodyPr>
          <a:lstStyle/>
          <a:p>
            <a:r>
              <a:rPr lang="es-MX" sz="1200" dirty="0"/>
              <a:t>100 m2.</a:t>
            </a:r>
            <a:endParaRPr lang="es-PE" sz="1200" dirty="0"/>
          </a:p>
        </p:txBody>
      </p:sp>
      <p:sp>
        <p:nvSpPr>
          <p:cNvPr id="10" name="CuadroTexto 9">
            <a:extLst>
              <a:ext uri="{FF2B5EF4-FFF2-40B4-BE49-F238E27FC236}">
                <a16:creationId xmlns:a16="http://schemas.microsoft.com/office/drawing/2014/main" id="{9BC5B9B8-6567-C80B-0321-48BF1FCE6458}"/>
              </a:ext>
            </a:extLst>
          </p:cNvPr>
          <p:cNvSpPr txBox="1"/>
          <p:nvPr/>
        </p:nvSpPr>
        <p:spPr>
          <a:xfrm>
            <a:off x="5614903" y="4662491"/>
            <a:ext cx="1077445" cy="276999"/>
          </a:xfrm>
          <a:prstGeom prst="rect">
            <a:avLst/>
          </a:prstGeom>
          <a:noFill/>
        </p:spPr>
        <p:txBody>
          <a:bodyPr wrap="square" rtlCol="0">
            <a:spAutoFit/>
          </a:bodyPr>
          <a:lstStyle/>
          <a:p>
            <a:r>
              <a:rPr lang="es-MX" sz="1200" dirty="0"/>
              <a:t>45 m2.</a:t>
            </a:r>
            <a:endParaRPr lang="es-PE" sz="1200" dirty="0"/>
          </a:p>
        </p:txBody>
      </p:sp>
      <p:sp>
        <p:nvSpPr>
          <p:cNvPr id="2" name="Rectángulo 1">
            <a:extLst>
              <a:ext uri="{FF2B5EF4-FFF2-40B4-BE49-F238E27FC236}">
                <a16:creationId xmlns:a16="http://schemas.microsoft.com/office/drawing/2014/main" id="{8DFCD48C-34D6-E97D-5644-0587223620D0}"/>
              </a:ext>
            </a:extLst>
          </p:cNvPr>
          <p:cNvSpPr/>
          <p:nvPr/>
        </p:nvSpPr>
        <p:spPr>
          <a:xfrm>
            <a:off x="6066625" y="1470990"/>
            <a:ext cx="1350000" cy="30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BB398EBB-D73E-1579-8194-997ABC9FCB68}"/>
              </a:ext>
            </a:extLst>
          </p:cNvPr>
          <p:cNvSpPr/>
          <p:nvPr/>
        </p:nvSpPr>
        <p:spPr>
          <a:xfrm>
            <a:off x="4716626" y="1470990"/>
            <a:ext cx="1350000" cy="30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A579B9C0-56B7-EC8C-ACFD-7C366C68A64D}"/>
              </a:ext>
            </a:extLst>
          </p:cNvPr>
          <p:cNvSpPr txBox="1"/>
          <p:nvPr/>
        </p:nvSpPr>
        <p:spPr>
          <a:xfrm>
            <a:off x="5084323" y="2971449"/>
            <a:ext cx="742121" cy="276999"/>
          </a:xfrm>
          <a:prstGeom prst="rect">
            <a:avLst/>
          </a:prstGeom>
          <a:noFill/>
        </p:spPr>
        <p:txBody>
          <a:bodyPr wrap="square" rtlCol="0">
            <a:spAutoFit/>
          </a:bodyPr>
          <a:lstStyle/>
          <a:p>
            <a:r>
              <a:rPr lang="es-MX" sz="1200" dirty="0"/>
              <a:t>127 m2.</a:t>
            </a:r>
            <a:endParaRPr lang="es-PE" sz="1200" dirty="0"/>
          </a:p>
        </p:txBody>
      </p:sp>
      <p:sp>
        <p:nvSpPr>
          <p:cNvPr id="13" name="CuadroTexto 12">
            <a:extLst>
              <a:ext uri="{FF2B5EF4-FFF2-40B4-BE49-F238E27FC236}">
                <a16:creationId xmlns:a16="http://schemas.microsoft.com/office/drawing/2014/main" id="{4191DBCC-CAC5-0779-A412-A0EA239A528D}"/>
              </a:ext>
            </a:extLst>
          </p:cNvPr>
          <p:cNvSpPr txBox="1"/>
          <p:nvPr/>
        </p:nvSpPr>
        <p:spPr>
          <a:xfrm>
            <a:off x="6358331" y="2952066"/>
            <a:ext cx="742121" cy="276999"/>
          </a:xfrm>
          <a:prstGeom prst="rect">
            <a:avLst/>
          </a:prstGeom>
          <a:noFill/>
        </p:spPr>
        <p:txBody>
          <a:bodyPr wrap="square" rtlCol="0">
            <a:spAutoFit/>
          </a:bodyPr>
          <a:lstStyle/>
          <a:p>
            <a:r>
              <a:rPr lang="es-MX" sz="1200" dirty="0"/>
              <a:t>127 m2.</a:t>
            </a:r>
            <a:endParaRPr lang="es-PE" sz="1200" dirty="0"/>
          </a:p>
        </p:txBody>
      </p:sp>
    </p:spTree>
    <p:extLst>
      <p:ext uri="{BB962C8B-B14F-4D97-AF65-F5344CB8AC3E}">
        <p14:creationId xmlns:p14="http://schemas.microsoft.com/office/powerpoint/2010/main" val="334404093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B626436-D13C-BC3F-0D26-63733E2A0221}"/>
              </a:ext>
            </a:extLst>
          </p:cNvPr>
          <p:cNvSpPr/>
          <p:nvPr/>
        </p:nvSpPr>
        <p:spPr>
          <a:xfrm>
            <a:off x="1603513" y="1590260"/>
            <a:ext cx="3600000" cy="36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B52B9E06-D76B-091C-D534-8EF10836711E}"/>
              </a:ext>
            </a:extLst>
          </p:cNvPr>
          <p:cNvSpPr/>
          <p:nvPr/>
        </p:nvSpPr>
        <p:spPr>
          <a:xfrm>
            <a:off x="1603513" y="1590260"/>
            <a:ext cx="900000" cy="36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a:extLst>
              <a:ext uri="{FF2B5EF4-FFF2-40B4-BE49-F238E27FC236}">
                <a16:creationId xmlns:a16="http://schemas.microsoft.com/office/drawing/2014/main" id="{A621D112-8899-2393-E6BF-E43ED4B34D23}"/>
              </a:ext>
            </a:extLst>
          </p:cNvPr>
          <p:cNvSpPr/>
          <p:nvPr/>
        </p:nvSpPr>
        <p:spPr>
          <a:xfrm rot="5400000">
            <a:off x="3583513" y="3570260"/>
            <a:ext cx="540000" cy="270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25A5B36A-0F7A-4639-8325-515684084D46}"/>
              </a:ext>
            </a:extLst>
          </p:cNvPr>
          <p:cNvSpPr txBox="1"/>
          <p:nvPr/>
        </p:nvSpPr>
        <p:spPr>
          <a:xfrm>
            <a:off x="742121" y="3178937"/>
            <a:ext cx="742121" cy="369332"/>
          </a:xfrm>
          <a:prstGeom prst="rect">
            <a:avLst/>
          </a:prstGeom>
          <a:noFill/>
        </p:spPr>
        <p:txBody>
          <a:bodyPr wrap="square" rtlCol="0">
            <a:spAutoFit/>
          </a:bodyPr>
          <a:lstStyle/>
          <a:p>
            <a:r>
              <a:rPr lang="es-MX" dirty="0"/>
              <a:t>20 m.</a:t>
            </a:r>
            <a:endParaRPr lang="es-PE" dirty="0"/>
          </a:p>
        </p:txBody>
      </p:sp>
      <p:sp>
        <p:nvSpPr>
          <p:cNvPr id="8" name="CuadroTexto 7">
            <a:extLst>
              <a:ext uri="{FF2B5EF4-FFF2-40B4-BE49-F238E27FC236}">
                <a16:creationId xmlns:a16="http://schemas.microsoft.com/office/drawing/2014/main" id="{DC99E1F1-1127-AD75-33B9-9702AFBF8954}"/>
              </a:ext>
            </a:extLst>
          </p:cNvPr>
          <p:cNvSpPr txBox="1"/>
          <p:nvPr/>
        </p:nvSpPr>
        <p:spPr>
          <a:xfrm>
            <a:off x="3032452" y="1220928"/>
            <a:ext cx="742121" cy="369332"/>
          </a:xfrm>
          <a:prstGeom prst="rect">
            <a:avLst/>
          </a:prstGeom>
          <a:noFill/>
        </p:spPr>
        <p:txBody>
          <a:bodyPr wrap="square" rtlCol="0">
            <a:spAutoFit/>
          </a:bodyPr>
          <a:lstStyle/>
          <a:p>
            <a:r>
              <a:rPr lang="es-MX" dirty="0"/>
              <a:t>20 m.</a:t>
            </a:r>
            <a:endParaRPr lang="es-PE" dirty="0"/>
          </a:p>
        </p:txBody>
      </p:sp>
      <p:sp>
        <p:nvSpPr>
          <p:cNvPr id="9" name="CuadroTexto 8">
            <a:extLst>
              <a:ext uri="{FF2B5EF4-FFF2-40B4-BE49-F238E27FC236}">
                <a16:creationId xmlns:a16="http://schemas.microsoft.com/office/drawing/2014/main" id="{B7272D2B-81D1-4FCC-D128-54E37F3211EF}"/>
              </a:ext>
            </a:extLst>
          </p:cNvPr>
          <p:cNvSpPr txBox="1"/>
          <p:nvPr/>
        </p:nvSpPr>
        <p:spPr>
          <a:xfrm>
            <a:off x="1721060" y="2994271"/>
            <a:ext cx="742121" cy="276999"/>
          </a:xfrm>
          <a:prstGeom prst="rect">
            <a:avLst/>
          </a:prstGeom>
          <a:noFill/>
        </p:spPr>
        <p:txBody>
          <a:bodyPr wrap="square" rtlCol="0">
            <a:spAutoFit/>
          </a:bodyPr>
          <a:lstStyle/>
          <a:p>
            <a:r>
              <a:rPr lang="es-MX" sz="1200" dirty="0"/>
              <a:t>100 m2.</a:t>
            </a:r>
            <a:endParaRPr lang="es-PE" sz="1200" dirty="0"/>
          </a:p>
        </p:txBody>
      </p:sp>
      <p:sp>
        <p:nvSpPr>
          <p:cNvPr id="10" name="CuadroTexto 9">
            <a:extLst>
              <a:ext uri="{FF2B5EF4-FFF2-40B4-BE49-F238E27FC236}">
                <a16:creationId xmlns:a16="http://schemas.microsoft.com/office/drawing/2014/main" id="{9BC5B9B8-6567-C80B-0321-48BF1FCE6458}"/>
              </a:ext>
            </a:extLst>
          </p:cNvPr>
          <p:cNvSpPr txBox="1"/>
          <p:nvPr/>
        </p:nvSpPr>
        <p:spPr>
          <a:xfrm>
            <a:off x="3401790" y="4781760"/>
            <a:ext cx="1077445" cy="276999"/>
          </a:xfrm>
          <a:prstGeom prst="rect">
            <a:avLst/>
          </a:prstGeom>
          <a:noFill/>
        </p:spPr>
        <p:txBody>
          <a:bodyPr wrap="square" rtlCol="0">
            <a:spAutoFit/>
          </a:bodyPr>
          <a:lstStyle/>
          <a:p>
            <a:r>
              <a:rPr lang="es-MX" sz="1200" dirty="0"/>
              <a:t>45 m2.</a:t>
            </a:r>
            <a:endParaRPr lang="es-PE" sz="1200" dirty="0"/>
          </a:p>
        </p:txBody>
      </p:sp>
      <p:sp>
        <p:nvSpPr>
          <p:cNvPr id="2" name="Rectángulo 1">
            <a:extLst>
              <a:ext uri="{FF2B5EF4-FFF2-40B4-BE49-F238E27FC236}">
                <a16:creationId xmlns:a16="http://schemas.microsoft.com/office/drawing/2014/main" id="{8DFCD48C-34D6-E97D-5644-0587223620D0}"/>
              </a:ext>
            </a:extLst>
          </p:cNvPr>
          <p:cNvSpPr/>
          <p:nvPr/>
        </p:nvSpPr>
        <p:spPr>
          <a:xfrm>
            <a:off x="3853512" y="1590259"/>
            <a:ext cx="1350000" cy="30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BB398EBB-D73E-1579-8194-997ABC9FCB68}"/>
              </a:ext>
            </a:extLst>
          </p:cNvPr>
          <p:cNvSpPr/>
          <p:nvPr/>
        </p:nvSpPr>
        <p:spPr>
          <a:xfrm>
            <a:off x="2503513" y="1590259"/>
            <a:ext cx="1350000" cy="3060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A579B9C0-56B7-EC8C-ACFD-7C366C68A64D}"/>
              </a:ext>
            </a:extLst>
          </p:cNvPr>
          <p:cNvSpPr txBox="1"/>
          <p:nvPr/>
        </p:nvSpPr>
        <p:spPr>
          <a:xfrm>
            <a:off x="2871210" y="3090718"/>
            <a:ext cx="742121" cy="276999"/>
          </a:xfrm>
          <a:prstGeom prst="rect">
            <a:avLst/>
          </a:prstGeom>
          <a:noFill/>
        </p:spPr>
        <p:txBody>
          <a:bodyPr wrap="square" rtlCol="0">
            <a:spAutoFit/>
          </a:bodyPr>
          <a:lstStyle/>
          <a:p>
            <a:r>
              <a:rPr lang="es-MX" sz="1200" dirty="0"/>
              <a:t>127 m2.</a:t>
            </a:r>
            <a:endParaRPr lang="es-PE" sz="1200" dirty="0"/>
          </a:p>
        </p:txBody>
      </p:sp>
      <p:sp>
        <p:nvSpPr>
          <p:cNvPr id="13" name="CuadroTexto 12">
            <a:extLst>
              <a:ext uri="{FF2B5EF4-FFF2-40B4-BE49-F238E27FC236}">
                <a16:creationId xmlns:a16="http://schemas.microsoft.com/office/drawing/2014/main" id="{4191DBCC-CAC5-0779-A412-A0EA239A528D}"/>
              </a:ext>
            </a:extLst>
          </p:cNvPr>
          <p:cNvSpPr txBox="1"/>
          <p:nvPr/>
        </p:nvSpPr>
        <p:spPr>
          <a:xfrm>
            <a:off x="4145218" y="3071335"/>
            <a:ext cx="742121" cy="276999"/>
          </a:xfrm>
          <a:prstGeom prst="rect">
            <a:avLst/>
          </a:prstGeom>
          <a:noFill/>
        </p:spPr>
        <p:txBody>
          <a:bodyPr wrap="square" rtlCol="0">
            <a:spAutoFit/>
          </a:bodyPr>
          <a:lstStyle/>
          <a:p>
            <a:r>
              <a:rPr lang="es-MX" sz="1200" dirty="0"/>
              <a:t>127 m2.</a:t>
            </a:r>
            <a:endParaRPr lang="es-PE" sz="1200" dirty="0"/>
          </a:p>
        </p:txBody>
      </p:sp>
      <p:pic>
        <p:nvPicPr>
          <p:cNvPr id="3" name="Imagen 2">
            <a:extLst>
              <a:ext uri="{FF2B5EF4-FFF2-40B4-BE49-F238E27FC236}">
                <a16:creationId xmlns:a16="http://schemas.microsoft.com/office/drawing/2014/main" id="{3B750F0A-3712-317B-A523-10029A2011B0}"/>
              </a:ext>
            </a:extLst>
          </p:cNvPr>
          <p:cNvPicPr>
            <a:picLocks noChangeAspect="1"/>
          </p:cNvPicPr>
          <p:nvPr/>
        </p:nvPicPr>
        <p:blipFill>
          <a:blip r:embed="rId4"/>
          <a:stretch>
            <a:fillRect/>
          </a:stretch>
        </p:blipFill>
        <p:spPr>
          <a:xfrm>
            <a:off x="6507232" y="1910595"/>
            <a:ext cx="3867936" cy="3036809"/>
          </a:xfrm>
          <a:prstGeom prst="rect">
            <a:avLst/>
          </a:prstGeom>
        </p:spPr>
      </p:pic>
    </p:spTree>
    <p:extLst>
      <p:ext uri="{BB962C8B-B14F-4D97-AF65-F5344CB8AC3E}">
        <p14:creationId xmlns:p14="http://schemas.microsoft.com/office/powerpoint/2010/main" val="7536689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object 4"/>
          <p:cNvPicPr/>
          <p:nvPr/>
        </p:nvPicPr>
        <p:blipFill>
          <a:blip r:embed="rId4" cstate="print"/>
          <a:stretch>
            <a:fillRect/>
          </a:stretch>
        </p:blipFill>
        <p:spPr>
          <a:xfrm>
            <a:off x="1703070" y="1322832"/>
            <a:ext cx="8785860" cy="1348739"/>
          </a:xfrm>
          <a:prstGeom prst="rect">
            <a:avLst/>
          </a:prstGeom>
        </p:spPr>
      </p:pic>
      <p:pic>
        <p:nvPicPr>
          <p:cNvPr id="5" name="object 5"/>
          <p:cNvPicPr/>
          <p:nvPr/>
        </p:nvPicPr>
        <p:blipFill>
          <a:blip r:embed="rId5" cstate="print"/>
          <a:stretch>
            <a:fillRect/>
          </a:stretch>
        </p:blipFill>
        <p:spPr>
          <a:xfrm>
            <a:off x="1275599" y="3054829"/>
            <a:ext cx="9640801" cy="30175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65759" y="553919"/>
            <a:ext cx="10855803" cy="50462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881E4E"/>
                </a:solidFill>
              </a:rPr>
              <a:t>Plazo</a:t>
            </a:r>
            <a:r>
              <a:rPr sz="3200" spc="-5" dirty="0">
                <a:solidFill>
                  <a:srgbClr val="881E4E"/>
                </a:solidFill>
              </a:rPr>
              <a:t> del </a:t>
            </a:r>
            <a:r>
              <a:rPr sz="3200" spc="-10" dirty="0">
                <a:solidFill>
                  <a:srgbClr val="881E4E"/>
                </a:solidFill>
              </a:rPr>
              <a:t>desarrollo</a:t>
            </a:r>
            <a:r>
              <a:rPr sz="3200" spc="5" dirty="0">
                <a:solidFill>
                  <a:srgbClr val="881E4E"/>
                </a:solidFill>
              </a:rPr>
              <a:t> </a:t>
            </a:r>
            <a:r>
              <a:rPr sz="3200" spc="-5" dirty="0">
                <a:solidFill>
                  <a:srgbClr val="881E4E"/>
                </a:solidFill>
              </a:rPr>
              <a:t>del</a:t>
            </a:r>
            <a:r>
              <a:rPr sz="3200" dirty="0">
                <a:solidFill>
                  <a:srgbClr val="881E4E"/>
                </a:solidFill>
              </a:rPr>
              <a:t> </a:t>
            </a:r>
            <a:r>
              <a:rPr sz="3200" spc="-20" dirty="0" err="1">
                <a:solidFill>
                  <a:srgbClr val="881E4E"/>
                </a:solidFill>
              </a:rPr>
              <a:t>proyecto</a:t>
            </a:r>
            <a:endParaRPr sz="3200" dirty="0"/>
          </a:p>
        </p:txBody>
      </p:sp>
      <p:graphicFrame>
        <p:nvGraphicFramePr>
          <p:cNvPr id="4" name="object 4"/>
          <p:cNvGraphicFramePr>
            <a:graphicFrameLocks noGrp="1"/>
          </p:cNvGraphicFramePr>
          <p:nvPr/>
        </p:nvGraphicFramePr>
        <p:xfrm>
          <a:off x="1082653" y="2291368"/>
          <a:ext cx="10003138" cy="749973"/>
        </p:xfrm>
        <a:graphic>
          <a:graphicData uri="http://schemas.openxmlformats.org/drawingml/2006/table">
            <a:tbl>
              <a:tblPr firstRow="1" bandRow="1">
                <a:tableStyleId>{2D5ABB26-0587-4C30-8999-92F81FD0307C}</a:tableStyleId>
              </a:tblPr>
              <a:tblGrid>
                <a:gridCol w="243840">
                  <a:extLst>
                    <a:ext uri="{9D8B030D-6E8A-4147-A177-3AD203B41FA5}">
                      <a16:colId xmlns:a16="http://schemas.microsoft.com/office/drawing/2014/main" val="20000"/>
                    </a:ext>
                  </a:extLst>
                </a:gridCol>
                <a:gridCol w="243840">
                  <a:extLst>
                    <a:ext uri="{9D8B030D-6E8A-4147-A177-3AD203B41FA5}">
                      <a16:colId xmlns:a16="http://schemas.microsoft.com/office/drawing/2014/main" val="20001"/>
                    </a:ext>
                  </a:extLst>
                </a:gridCol>
                <a:gridCol w="243839">
                  <a:extLst>
                    <a:ext uri="{9D8B030D-6E8A-4147-A177-3AD203B41FA5}">
                      <a16:colId xmlns:a16="http://schemas.microsoft.com/office/drawing/2014/main" val="20002"/>
                    </a:ext>
                  </a:extLst>
                </a:gridCol>
                <a:gridCol w="243840">
                  <a:extLst>
                    <a:ext uri="{9D8B030D-6E8A-4147-A177-3AD203B41FA5}">
                      <a16:colId xmlns:a16="http://schemas.microsoft.com/office/drawing/2014/main" val="20003"/>
                    </a:ext>
                  </a:extLst>
                </a:gridCol>
                <a:gridCol w="243840">
                  <a:extLst>
                    <a:ext uri="{9D8B030D-6E8A-4147-A177-3AD203B41FA5}">
                      <a16:colId xmlns:a16="http://schemas.microsoft.com/office/drawing/2014/main" val="20004"/>
                    </a:ext>
                  </a:extLst>
                </a:gridCol>
                <a:gridCol w="244475">
                  <a:extLst>
                    <a:ext uri="{9D8B030D-6E8A-4147-A177-3AD203B41FA5}">
                      <a16:colId xmlns:a16="http://schemas.microsoft.com/office/drawing/2014/main" val="20005"/>
                    </a:ext>
                  </a:extLst>
                </a:gridCol>
                <a:gridCol w="243839">
                  <a:extLst>
                    <a:ext uri="{9D8B030D-6E8A-4147-A177-3AD203B41FA5}">
                      <a16:colId xmlns:a16="http://schemas.microsoft.com/office/drawing/2014/main" val="20006"/>
                    </a:ext>
                  </a:extLst>
                </a:gridCol>
                <a:gridCol w="243839">
                  <a:extLst>
                    <a:ext uri="{9D8B030D-6E8A-4147-A177-3AD203B41FA5}">
                      <a16:colId xmlns:a16="http://schemas.microsoft.com/office/drawing/2014/main" val="20007"/>
                    </a:ext>
                  </a:extLst>
                </a:gridCol>
                <a:gridCol w="243839">
                  <a:extLst>
                    <a:ext uri="{9D8B030D-6E8A-4147-A177-3AD203B41FA5}">
                      <a16:colId xmlns:a16="http://schemas.microsoft.com/office/drawing/2014/main" val="20008"/>
                    </a:ext>
                  </a:extLst>
                </a:gridCol>
                <a:gridCol w="244475">
                  <a:extLst>
                    <a:ext uri="{9D8B030D-6E8A-4147-A177-3AD203B41FA5}">
                      <a16:colId xmlns:a16="http://schemas.microsoft.com/office/drawing/2014/main" val="20009"/>
                    </a:ext>
                  </a:extLst>
                </a:gridCol>
                <a:gridCol w="243839">
                  <a:extLst>
                    <a:ext uri="{9D8B030D-6E8A-4147-A177-3AD203B41FA5}">
                      <a16:colId xmlns:a16="http://schemas.microsoft.com/office/drawing/2014/main" val="20010"/>
                    </a:ext>
                  </a:extLst>
                </a:gridCol>
                <a:gridCol w="244475">
                  <a:extLst>
                    <a:ext uri="{9D8B030D-6E8A-4147-A177-3AD203B41FA5}">
                      <a16:colId xmlns:a16="http://schemas.microsoft.com/office/drawing/2014/main" val="20011"/>
                    </a:ext>
                  </a:extLst>
                </a:gridCol>
                <a:gridCol w="243839">
                  <a:extLst>
                    <a:ext uri="{9D8B030D-6E8A-4147-A177-3AD203B41FA5}">
                      <a16:colId xmlns:a16="http://schemas.microsoft.com/office/drawing/2014/main" val="20012"/>
                    </a:ext>
                  </a:extLst>
                </a:gridCol>
                <a:gridCol w="244475">
                  <a:extLst>
                    <a:ext uri="{9D8B030D-6E8A-4147-A177-3AD203B41FA5}">
                      <a16:colId xmlns:a16="http://schemas.microsoft.com/office/drawing/2014/main" val="20013"/>
                    </a:ext>
                  </a:extLst>
                </a:gridCol>
                <a:gridCol w="243839">
                  <a:extLst>
                    <a:ext uri="{9D8B030D-6E8A-4147-A177-3AD203B41FA5}">
                      <a16:colId xmlns:a16="http://schemas.microsoft.com/office/drawing/2014/main" val="20014"/>
                    </a:ext>
                  </a:extLst>
                </a:gridCol>
                <a:gridCol w="244475">
                  <a:extLst>
                    <a:ext uri="{9D8B030D-6E8A-4147-A177-3AD203B41FA5}">
                      <a16:colId xmlns:a16="http://schemas.microsoft.com/office/drawing/2014/main" val="20015"/>
                    </a:ext>
                  </a:extLst>
                </a:gridCol>
                <a:gridCol w="243839">
                  <a:extLst>
                    <a:ext uri="{9D8B030D-6E8A-4147-A177-3AD203B41FA5}">
                      <a16:colId xmlns:a16="http://schemas.microsoft.com/office/drawing/2014/main" val="20016"/>
                    </a:ext>
                  </a:extLst>
                </a:gridCol>
                <a:gridCol w="243839">
                  <a:extLst>
                    <a:ext uri="{9D8B030D-6E8A-4147-A177-3AD203B41FA5}">
                      <a16:colId xmlns:a16="http://schemas.microsoft.com/office/drawing/2014/main" val="20017"/>
                    </a:ext>
                  </a:extLst>
                </a:gridCol>
                <a:gridCol w="243839">
                  <a:extLst>
                    <a:ext uri="{9D8B030D-6E8A-4147-A177-3AD203B41FA5}">
                      <a16:colId xmlns:a16="http://schemas.microsoft.com/office/drawing/2014/main" val="20018"/>
                    </a:ext>
                  </a:extLst>
                </a:gridCol>
                <a:gridCol w="243839">
                  <a:extLst>
                    <a:ext uri="{9D8B030D-6E8A-4147-A177-3AD203B41FA5}">
                      <a16:colId xmlns:a16="http://schemas.microsoft.com/office/drawing/2014/main" val="20019"/>
                    </a:ext>
                  </a:extLst>
                </a:gridCol>
                <a:gridCol w="243839">
                  <a:extLst>
                    <a:ext uri="{9D8B030D-6E8A-4147-A177-3AD203B41FA5}">
                      <a16:colId xmlns:a16="http://schemas.microsoft.com/office/drawing/2014/main" val="20020"/>
                    </a:ext>
                  </a:extLst>
                </a:gridCol>
                <a:gridCol w="243839">
                  <a:extLst>
                    <a:ext uri="{9D8B030D-6E8A-4147-A177-3AD203B41FA5}">
                      <a16:colId xmlns:a16="http://schemas.microsoft.com/office/drawing/2014/main" val="20021"/>
                    </a:ext>
                  </a:extLst>
                </a:gridCol>
                <a:gridCol w="243839">
                  <a:extLst>
                    <a:ext uri="{9D8B030D-6E8A-4147-A177-3AD203B41FA5}">
                      <a16:colId xmlns:a16="http://schemas.microsoft.com/office/drawing/2014/main" val="20022"/>
                    </a:ext>
                  </a:extLst>
                </a:gridCol>
                <a:gridCol w="243839">
                  <a:extLst>
                    <a:ext uri="{9D8B030D-6E8A-4147-A177-3AD203B41FA5}">
                      <a16:colId xmlns:a16="http://schemas.microsoft.com/office/drawing/2014/main" val="20023"/>
                    </a:ext>
                  </a:extLst>
                </a:gridCol>
                <a:gridCol w="243839">
                  <a:extLst>
                    <a:ext uri="{9D8B030D-6E8A-4147-A177-3AD203B41FA5}">
                      <a16:colId xmlns:a16="http://schemas.microsoft.com/office/drawing/2014/main" val="20024"/>
                    </a:ext>
                  </a:extLst>
                </a:gridCol>
                <a:gridCol w="244475">
                  <a:extLst>
                    <a:ext uri="{9D8B030D-6E8A-4147-A177-3AD203B41FA5}">
                      <a16:colId xmlns:a16="http://schemas.microsoft.com/office/drawing/2014/main" val="20025"/>
                    </a:ext>
                  </a:extLst>
                </a:gridCol>
                <a:gridCol w="243839">
                  <a:extLst>
                    <a:ext uri="{9D8B030D-6E8A-4147-A177-3AD203B41FA5}">
                      <a16:colId xmlns:a16="http://schemas.microsoft.com/office/drawing/2014/main" val="20026"/>
                    </a:ext>
                  </a:extLst>
                </a:gridCol>
                <a:gridCol w="244475">
                  <a:extLst>
                    <a:ext uri="{9D8B030D-6E8A-4147-A177-3AD203B41FA5}">
                      <a16:colId xmlns:a16="http://schemas.microsoft.com/office/drawing/2014/main" val="20027"/>
                    </a:ext>
                  </a:extLst>
                </a:gridCol>
                <a:gridCol w="243840">
                  <a:extLst>
                    <a:ext uri="{9D8B030D-6E8A-4147-A177-3AD203B41FA5}">
                      <a16:colId xmlns:a16="http://schemas.microsoft.com/office/drawing/2014/main" val="20028"/>
                    </a:ext>
                  </a:extLst>
                </a:gridCol>
                <a:gridCol w="244475">
                  <a:extLst>
                    <a:ext uri="{9D8B030D-6E8A-4147-A177-3AD203B41FA5}">
                      <a16:colId xmlns:a16="http://schemas.microsoft.com/office/drawing/2014/main" val="20029"/>
                    </a:ext>
                  </a:extLst>
                </a:gridCol>
                <a:gridCol w="243840">
                  <a:extLst>
                    <a:ext uri="{9D8B030D-6E8A-4147-A177-3AD203B41FA5}">
                      <a16:colId xmlns:a16="http://schemas.microsoft.com/office/drawing/2014/main" val="20030"/>
                    </a:ext>
                  </a:extLst>
                </a:gridCol>
                <a:gridCol w="243840">
                  <a:extLst>
                    <a:ext uri="{9D8B030D-6E8A-4147-A177-3AD203B41FA5}">
                      <a16:colId xmlns:a16="http://schemas.microsoft.com/office/drawing/2014/main" val="20031"/>
                    </a:ext>
                  </a:extLst>
                </a:gridCol>
                <a:gridCol w="243840">
                  <a:extLst>
                    <a:ext uri="{9D8B030D-6E8A-4147-A177-3AD203B41FA5}">
                      <a16:colId xmlns:a16="http://schemas.microsoft.com/office/drawing/2014/main" val="20032"/>
                    </a:ext>
                  </a:extLst>
                </a:gridCol>
                <a:gridCol w="243840">
                  <a:extLst>
                    <a:ext uri="{9D8B030D-6E8A-4147-A177-3AD203B41FA5}">
                      <a16:colId xmlns:a16="http://schemas.microsoft.com/office/drawing/2014/main" val="20033"/>
                    </a:ext>
                  </a:extLst>
                </a:gridCol>
                <a:gridCol w="243840">
                  <a:extLst>
                    <a:ext uri="{9D8B030D-6E8A-4147-A177-3AD203B41FA5}">
                      <a16:colId xmlns:a16="http://schemas.microsoft.com/office/drawing/2014/main" val="20034"/>
                    </a:ext>
                  </a:extLst>
                </a:gridCol>
                <a:gridCol w="243840">
                  <a:extLst>
                    <a:ext uri="{9D8B030D-6E8A-4147-A177-3AD203B41FA5}">
                      <a16:colId xmlns:a16="http://schemas.microsoft.com/office/drawing/2014/main" val="20035"/>
                    </a:ext>
                  </a:extLst>
                </a:gridCol>
                <a:gridCol w="243840">
                  <a:extLst>
                    <a:ext uri="{9D8B030D-6E8A-4147-A177-3AD203B41FA5}">
                      <a16:colId xmlns:a16="http://schemas.microsoft.com/office/drawing/2014/main" val="20036"/>
                    </a:ext>
                  </a:extLst>
                </a:gridCol>
                <a:gridCol w="244475">
                  <a:extLst>
                    <a:ext uri="{9D8B030D-6E8A-4147-A177-3AD203B41FA5}">
                      <a16:colId xmlns:a16="http://schemas.microsoft.com/office/drawing/2014/main" val="20037"/>
                    </a:ext>
                  </a:extLst>
                </a:gridCol>
                <a:gridCol w="243840">
                  <a:extLst>
                    <a:ext uri="{9D8B030D-6E8A-4147-A177-3AD203B41FA5}">
                      <a16:colId xmlns:a16="http://schemas.microsoft.com/office/drawing/2014/main" val="20038"/>
                    </a:ext>
                  </a:extLst>
                </a:gridCol>
                <a:gridCol w="243840">
                  <a:extLst>
                    <a:ext uri="{9D8B030D-6E8A-4147-A177-3AD203B41FA5}">
                      <a16:colId xmlns:a16="http://schemas.microsoft.com/office/drawing/2014/main" val="20039"/>
                    </a:ext>
                  </a:extLst>
                </a:gridCol>
                <a:gridCol w="243840">
                  <a:extLst>
                    <a:ext uri="{9D8B030D-6E8A-4147-A177-3AD203B41FA5}">
                      <a16:colId xmlns:a16="http://schemas.microsoft.com/office/drawing/2014/main" val="20040"/>
                    </a:ext>
                  </a:extLst>
                </a:gridCol>
              </a:tblGrid>
              <a:tr h="290864">
                <a:tc>
                  <a:txBody>
                    <a:bodyPr/>
                    <a:lstStyle/>
                    <a:p>
                      <a:pPr algn="ctr">
                        <a:lnSpc>
                          <a:spcPct val="100000"/>
                        </a:lnSpc>
                        <a:spcBef>
                          <a:spcPts val="665"/>
                        </a:spcBef>
                      </a:pPr>
                      <a:r>
                        <a:rPr sz="750" b="1"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1</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2</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5</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6</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7</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8</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algn="ctr">
                        <a:lnSpc>
                          <a:spcPct val="100000"/>
                        </a:lnSpc>
                        <a:spcBef>
                          <a:spcPts val="665"/>
                        </a:spcBef>
                      </a:pPr>
                      <a:r>
                        <a:rPr sz="750" b="1" dirty="0">
                          <a:latin typeface="Calibri"/>
                          <a:cs typeface="Calibri"/>
                        </a:rPr>
                        <a:t>9</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11</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12</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2390">
                        <a:lnSpc>
                          <a:spcPct val="100000"/>
                        </a:lnSpc>
                        <a:spcBef>
                          <a:spcPts val="665"/>
                        </a:spcBef>
                      </a:pPr>
                      <a:r>
                        <a:rPr sz="750" b="1" spc="35" dirty="0">
                          <a:latin typeface="Calibri"/>
                          <a:cs typeface="Calibri"/>
                        </a:rPr>
                        <a:t>15</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16</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17</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18</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2390">
                        <a:lnSpc>
                          <a:spcPct val="100000"/>
                        </a:lnSpc>
                        <a:spcBef>
                          <a:spcPts val="665"/>
                        </a:spcBef>
                      </a:pPr>
                      <a:r>
                        <a:rPr sz="750" b="1" spc="35" dirty="0">
                          <a:latin typeface="Calibri"/>
                          <a:cs typeface="Calibri"/>
                        </a:rPr>
                        <a:t>19</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21</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2390">
                        <a:lnSpc>
                          <a:spcPct val="100000"/>
                        </a:lnSpc>
                        <a:spcBef>
                          <a:spcPts val="665"/>
                        </a:spcBef>
                      </a:pPr>
                      <a:r>
                        <a:rPr sz="750" b="1" spc="35" dirty="0">
                          <a:latin typeface="Calibri"/>
                          <a:cs typeface="Calibri"/>
                        </a:rPr>
                        <a:t>22</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25</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26</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27</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28</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29</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31</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32</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2390">
                        <a:lnSpc>
                          <a:spcPct val="100000"/>
                        </a:lnSpc>
                        <a:spcBef>
                          <a:spcPts val="665"/>
                        </a:spcBef>
                      </a:pPr>
                      <a:r>
                        <a:rPr sz="750" b="1" spc="35" dirty="0">
                          <a:latin typeface="Calibri"/>
                          <a:cs typeface="Calibri"/>
                        </a:rPr>
                        <a:t>34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2390">
                        <a:lnSpc>
                          <a:spcPct val="100000"/>
                        </a:lnSpc>
                        <a:spcBef>
                          <a:spcPts val="665"/>
                        </a:spcBef>
                      </a:pPr>
                      <a:r>
                        <a:rPr sz="750" b="1" spc="35" dirty="0">
                          <a:latin typeface="Calibri"/>
                          <a:cs typeface="Calibri"/>
                        </a:rPr>
                        <a:t>35</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36</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37</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38</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39</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tc>
                  <a:txBody>
                    <a:bodyPr/>
                    <a:lstStyle/>
                    <a:p>
                      <a:pPr marL="71755">
                        <a:lnSpc>
                          <a:spcPct val="100000"/>
                        </a:lnSpc>
                        <a:spcBef>
                          <a:spcPts val="665"/>
                        </a:spcBef>
                      </a:pPr>
                      <a:r>
                        <a:rPr sz="750" b="1" spc="35" dirty="0">
                          <a:latin typeface="Calibri"/>
                          <a:cs typeface="Calibri"/>
                        </a:rPr>
                        <a:t>40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2D050"/>
                    </a:solidFill>
                  </a:tcPr>
                </a:tc>
                <a:extLst>
                  <a:ext uri="{0D108BD9-81ED-4DB2-BD59-A6C34878D82A}">
                    <a16:rowId xmlns:a16="http://schemas.microsoft.com/office/drawing/2014/main" val="10000"/>
                  </a:ext>
                </a:extLst>
              </a:tr>
              <a:tr h="459109">
                <a:tc>
                  <a:txBody>
                    <a:bodyPr/>
                    <a:lstStyle/>
                    <a:p>
                      <a:pPr marL="87630">
                        <a:lnSpc>
                          <a:spcPct val="100000"/>
                        </a:lnSpc>
                        <a:spcBef>
                          <a:spcPts val="600"/>
                        </a:spcBef>
                      </a:pPr>
                      <a:r>
                        <a:rPr sz="750" spc="10" dirty="0">
                          <a:latin typeface="Calibri"/>
                          <a:cs typeface="Calibri"/>
                        </a:rPr>
                        <a:t>Ene-21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Feb-21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2390">
                        <a:lnSpc>
                          <a:spcPct val="100000"/>
                        </a:lnSpc>
                        <a:spcBef>
                          <a:spcPts val="600"/>
                        </a:spcBef>
                      </a:pPr>
                      <a:r>
                        <a:rPr sz="750" spc="15" dirty="0">
                          <a:latin typeface="Calibri"/>
                          <a:cs typeface="Calibri"/>
                        </a:rPr>
                        <a:t>Mar-21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5" dirty="0">
                          <a:latin typeface="Calibri"/>
                          <a:cs typeface="Calibri"/>
                        </a:rPr>
                        <a:t>Abr-21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4769">
                        <a:lnSpc>
                          <a:spcPct val="100000"/>
                        </a:lnSpc>
                        <a:spcBef>
                          <a:spcPts val="600"/>
                        </a:spcBef>
                      </a:pPr>
                      <a:r>
                        <a:rPr sz="750" spc="15" dirty="0">
                          <a:latin typeface="Calibri"/>
                          <a:cs typeface="Calibri"/>
                        </a:rPr>
                        <a:t>May-21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Jun-21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870">
                        <a:lnSpc>
                          <a:spcPct val="100000"/>
                        </a:lnSpc>
                        <a:spcBef>
                          <a:spcPts val="600"/>
                        </a:spcBef>
                      </a:pPr>
                      <a:r>
                        <a:rPr sz="750" spc="15" dirty="0">
                          <a:latin typeface="Calibri"/>
                          <a:cs typeface="Calibri"/>
                        </a:rPr>
                        <a:t>Jul-21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600"/>
                        </a:spcBef>
                      </a:pPr>
                      <a:r>
                        <a:rPr sz="750" spc="20" dirty="0">
                          <a:latin typeface="Calibri"/>
                          <a:cs typeface="Calibri"/>
                        </a:rPr>
                        <a:t>Ago-21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0">
                        <a:lnSpc>
                          <a:spcPct val="100000"/>
                        </a:lnSpc>
                        <a:spcBef>
                          <a:spcPts val="600"/>
                        </a:spcBef>
                      </a:pPr>
                      <a:r>
                        <a:rPr sz="750" spc="5" dirty="0">
                          <a:latin typeface="Calibri"/>
                          <a:cs typeface="Calibri"/>
                        </a:rPr>
                        <a:t>Set-21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Oct-21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595"/>
                        </a:spcBef>
                      </a:pPr>
                      <a:r>
                        <a:rPr sz="750" spc="15" dirty="0">
                          <a:latin typeface="Calibri"/>
                          <a:cs typeface="Calibri"/>
                        </a:rPr>
                        <a:t>Nov-21</a:t>
                      </a:r>
                      <a:endParaRPr sz="750">
                        <a:latin typeface="Calibri"/>
                        <a:cs typeface="Calibri"/>
                      </a:endParaRPr>
                    </a:p>
                  </a:txBody>
                  <a:tcPr marL="0" marR="0" marT="75565"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Dic-21</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0" dirty="0">
                          <a:latin typeface="Calibri"/>
                          <a:cs typeface="Calibri"/>
                        </a:rPr>
                        <a:t>Ene-22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Feb-22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2390">
                        <a:lnSpc>
                          <a:spcPct val="100000"/>
                        </a:lnSpc>
                        <a:spcBef>
                          <a:spcPts val="600"/>
                        </a:spcBef>
                      </a:pPr>
                      <a:r>
                        <a:rPr sz="750" spc="15" dirty="0">
                          <a:latin typeface="Calibri"/>
                          <a:cs typeface="Calibri"/>
                        </a:rPr>
                        <a:t>Mar-22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5" dirty="0">
                          <a:latin typeface="Calibri"/>
                          <a:cs typeface="Calibri"/>
                        </a:rPr>
                        <a:t>Abr-22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4769">
                        <a:lnSpc>
                          <a:spcPct val="100000"/>
                        </a:lnSpc>
                        <a:spcBef>
                          <a:spcPts val="600"/>
                        </a:spcBef>
                      </a:pPr>
                      <a:r>
                        <a:rPr sz="750" spc="15" dirty="0">
                          <a:latin typeface="Calibri"/>
                          <a:cs typeface="Calibri"/>
                        </a:rPr>
                        <a:t>May-22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Jun-22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870">
                        <a:lnSpc>
                          <a:spcPct val="100000"/>
                        </a:lnSpc>
                        <a:spcBef>
                          <a:spcPts val="600"/>
                        </a:spcBef>
                      </a:pPr>
                      <a:r>
                        <a:rPr sz="750" spc="15" dirty="0">
                          <a:latin typeface="Calibri"/>
                          <a:cs typeface="Calibri"/>
                        </a:rPr>
                        <a:t>Jul-22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600"/>
                        </a:spcBef>
                      </a:pPr>
                      <a:r>
                        <a:rPr sz="750" spc="20" dirty="0">
                          <a:latin typeface="Calibri"/>
                          <a:cs typeface="Calibri"/>
                        </a:rPr>
                        <a:t>Ago-22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0">
                        <a:lnSpc>
                          <a:spcPct val="100000"/>
                        </a:lnSpc>
                        <a:spcBef>
                          <a:spcPts val="600"/>
                        </a:spcBef>
                      </a:pPr>
                      <a:r>
                        <a:rPr sz="750" spc="5" dirty="0">
                          <a:latin typeface="Calibri"/>
                          <a:cs typeface="Calibri"/>
                        </a:rPr>
                        <a:t>Set-22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Oct-22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600"/>
                        </a:spcBef>
                      </a:pPr>
                      <a:r>
                        <a:rPr sz="750" spc="15" dirty="0">
                          <a:latin typeface="Calibri"/>
                          <a:cs typeface="Calibri"/>
                        </a:rPr>
                        <a:t>Nov-22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Dic-22</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0" dirty="0">
                          <a:latin typeface="Calibri"/>
                          <a:cs typeface="Calibri"/>
                        </a:rPr>
                        <a:t>Ene-23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Feb-23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2390">
                        <a:lnSpc>
                          <a:spcPct val="100000"/>
                        </a:lnSpc>
                        <a:spcBef>
                          <a:spcPts val="600"/>
                        </a:spcBef>
                      </a:pPr>
                      <a:r>
                        <a:rPr sz="750" spc="15" dirty="0">
                          <a:latin typeface="Calibri"/>
                          <a:cs typeface="Calibri"/>
                        </a:rPr>
                        <a:t>Mar-23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5" dirty="0">
                          <a:latin typeface="Calibri"/>
                          <a:cs typeface="Calibri"/>
                        </a:rPr>
                        <a:t>Abr-23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4769">
                        <a:lnSpc>
                          <a:spcPct val="100000"/>
                        </a:lnSpc>
                        <a:spcBef>
                          <a:spcPts val="600"/>
                        </a:spcBef>
                      </a:pPr>
                      <a:r>
                        <a:rPr sz="750" spc="15" dirty="0">
                          <a:latin typeface="Calibri"/>
                          <a:cs typeface="Calibri"/>
                        </a:rPr>
                        <a:t>May-23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Jun-23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870">
                        <a:lnSpc>
                          <a:spcPct val="100000"/>
                        </a:lnSpc>
                        <a:spcBef>
                          <a:spcPts val="600"/>
                        </a:spcBef>
                      </a:pPr>
                      <a:r>
                        <a:rPr sz="750" spc="15" dirty="0">
                          <a:latin typeface="Calibri"/>
                          <a:cs typeface="Calibri"/>
                        </a:rPr>
                        <a:t>Jul-23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600"/>
                        </a:spcBef>
                      </a:pPr>
                      <a:r>
                        <a:rPr sz="750" spc="20" dirty="0">
                          <a:latin typeface="Calibri"/>
                          <a:cs typeface="Calibri"/>
                        </a:rPr>
                        <a:t>Ago-23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0">
                        <a:lnSpc>
                          <a:spcPct val="100000"/>
                        </a:lnSpc>
                        <a:spcBef>
                          <a:spcPts val="600"/>
                        </a:spcBef>
                      </a:pPr>
                      <a:r>
                        <a:rPr sz="750" spc="5" dirty="0">
                          <a:latin typeface="Calibri"/>
                          <a:cs typeface="Calibri"/>
                        </a:rPr>
                        <a:t>Set-23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Oct-23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0010">
                        <a:lnSpc>
                          <a:spcPct val="100000"/>
                        </a:lnSpc>
                        <a:spcBef>
                          <a:spcPts val="600"/>
                        </a:spcBef>
                      </a:pPr>
                      <a:r>
                        <a:rPr sz="750" spc="15" dirty="0">
                          <a:latin typeface="Calibri"/>
                          <a:cs typeface="Calibri"/>
                        </a:rPr>
                        <a:t>Nov-23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0" dirty="0">
                          <a:latin typeface="Calibri"/>
                          <a:cs typeface="Calibri"/>
                        </a:rPr>
                        <a:t>Dic-23</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0" dirty="0">
                          <a:latin typeface="Calibri"/>
                          <a:cs typeface="Calibri"/>
                        </a:rPr>
                        <a:t>Ene-24</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15" dirty="0">
                          <a:latin typeface="Calibri"/>
                          <a:cs typeface="Calibri"/>
                        </a:rPr>
                        <a:t>Feb-24</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2390">
                        <a:lnSpc>
                          <a:spcPct val="100000"/>
                        </a:lnSpc>
                        <a:spcBef>
                          <a:spcPts val="600"/>
                        </a:spcBef>
                      </a:pPr>
                      <a:r>
                        <a:rPr sz="750" spc="15" dirty="0">
                          <a:latin typeface="Calibri"/>
                          <a:cs typeface="Calibri"/>
                        </a:rPr>
                        <a:t>Mar-24</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7630">
                        <a:lnSpc>
                          <a:spcPct val="100000"/>
                        </a:lnSpc>
                        <a:spcBef>
                          <a:spcPts val="600"/>
                        </a:spcBef>
                      </a:pPr>
                      <a:r>
                        <a:rPr sz="750" spc="25" dirty="0">
                          <a:latin typeface="Calibri"/>
                          <a:cs typeface="Calibri"/>
                        </a:rPr>
                        <a:t>Abr-24</a:t>
                      </a:r>
                      <a:endParaRPr sz="75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4769">
                        <a:lnSpc>
                          <a:spcPct val="100000"/>
                        </a:lnSpc>
                        <a:spcBef>
                          <a:spcPts val="600"/>
                        </a:spcBef>
                      </a:pPr>
                      <a:r>
                        <a:rPr sz="750" spc="15" dirty="0">
                          <a:latin typeface="Calibri"/>
                          <a:cs typeface="Calibri"/>
                        </a:rPr>
                        <a:t>May-24</a:t>
                      </a:r>
                      <a:endParaRPr sz="750" dirty="0">
                        <a:latin typeface="Calibri"/>
                        <a:cs typeface="Calibri"/>
                      </a:endParaRPr>
                    </a:p>
                  </a:txBody>
                  <a:tcPr marL="0" marR="0" marT="76200" marB="0" vert="vert">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5" name="object 5"/>
          <p:cNvGraphicFramePr>
            <a:graphicFrameLocks noGrp="1"/>
          </p:cNvGraphicFramePr>
          <p:nvPr/>
        </p:nvGraphicFramePr>
        <p:xfrm>
          <a:off x="365759" y="3133111"/>
          <a:ext cx="11452843" cy="979660"/>
        </p:xfrm>
        <a:graphic>
          <a:graphicData uri="http://schemas.openxmlformats.org/drawingml/2006/table">
            <a:tbl>
              <a:tblPr firstRow="1" bandRow="1">
                <a:tableStyleId>{2D5ABB26-0587-4C30-8999-92F81FD0307C}</a:tableStyleId>
              </a:tblPr>
              <a:tblGrid>
                <a:gridCol w="716915">
                  <a:extLst>
                    <a:ext uri="{9D8B030D-6E8A-4147-A177-3AD203B41FA5}">
                      <a16:colId xmlns:a16="http://schemas.microsoft.com/office/drawing/2014/main" val="20000"/>
                    </a:ext>
                  </a:extLst>
                </a:gridCol>
                <a:gridCol w="243840">
                  <a:extLst>
                    <a:ext uri="{9D8B030D-6E8A-4147-A177-3AD203B41FA5}">
                      <a16:colId xmlns:a16="http://schemas.microsoft.com/office/drawing/2014/main" val="20001"/>
                    </a:ext>
                  </a:extLst>
                </a:gridCol>
                <a:gridCol w="243840">
                  <a:extLst>
                    <a:ext uri="{9D8B030D-6E8A-4147-A177-3AD203B41FA5}">
                      <a16:colId xmlns:a16="http://schemas.microsoft.com/office/drawing/2014/main" val="20002"/>
                    </a:ext>
                  </a:extLst>
                </a:gridCol>
                <a:gridCol w="243840">
                  <a:extLst>
                    <a:ext uri="{9D8B030D-6E8A-4147-A177-3AD203B41FA5}">
                      <a16:colId xmlns:a16="http://schemas.microsoft.com/office/drawing/2014/main" val="20003"/>
                    </a:ext>
                  </a:extLst>
                </a:gridCol>
                <a:gridCol w="243839">
                  <a:extLst>
                    <a:ext uri="{9D8B030D-6E8A-4147-A177-3AD203B41FA5}">
                      <a16:colId xmlns:a16="http://schemas.microsoft.com/office/drawing/2014/main" val="20004"/>
                    </a:ext>
                  </a:extLst>
                </a:gridCol>
                <a:gridCol w="243839">
                  <a:extLst>
                    <a:ext uri="{9D8B030D-6E8A-4147-A177-3AD203B41FA5}">
                      <a16:colId xmlns:a16="http://schemas.microsoft.com/office/drawing/2014/main" val="20005"/>
                    </a:ext>
                  </a:extLst>
                </a:gridCol>
                <a:gridCol w="244475">
                  <a:extLst>
                    <a:ext uri="{9D8B030D-6E8A-4147-A177-3AD203B41FA5}">
                      <a16:colId xmlns:a16="http://schemas.microsoft.com/office/drawing/2014/main" val="20006"/>
                    </a:ext>
                  </a:extLst>
                </a:gridCol>
                <a:gridCol w="243839">
                  <a:extLst>
                    <a:ext uri="{9D8B030D-6E8A-4147-A177-3AD203B41FA5}">
                      <a16:colId xmlns:a16="http://schemas.microsoft.com/office/drawing/2014/main" val="20007"/>
                    </a:ext>
                  </a:extLst>
                </a:gridCol>
                <a:gridCol w="243839">
                  <a:extLst>
                    <a:ext uri="{9D8B030D-6E8A-4147-A177-3AD203B41FA5}">
                      <a16:colId xmlns:a16="http://schemas.microsoft.com/office/drawing/2014/main" val="20008"/>
                    </a:ext>
                  </a:extLst>
                </a:gridCol>
                <a:gridCol w="243839">
                  <a:extLst>
                    <a:ext uri="{9D8B030D-6E8A-4147-A177-3AD203B41FA5}">
                      <a16:colId xmlns:a16="http://schemas.microsoft.com/office/drawing/2014/main" val="20009"/>
                    </a:ext>
                  </a:extLst>
                </a:gridCol>
                <a:gridCol w="244475">
                  <a:extLst>
                    <a:ext uri="{9D8B030D-6E8A-4147-A177-3AD203B41FA5}">
                      <a16:colId xmlns:a16="http://schemas.microsoft.com/office/drawing/2014/main" val="20010"/>
                    </a:ext>
                  </a:extLst>
                </a:gridCol>
                <a:gridCol w="243839">
                  <a:extLst>
                    <a:ext uri="{9D8B030D-6E8A-4147-A177-3AD203B41FA5}">
                      <a16:colId xmlns:a16="http://schemas.microsoft.com/office/drawing/2014/main" val="20011"/>
                    </a:ext>
                  </a:extLst>
                </a:gridCol>
                <a:gridCol w="244475">
                  <a:extLst>
                    <a:ext uri="{9D8B030D-6E8A-4147-A177-3AD203B41FA5}">
                      <a16:colId xmlns:a16="http://schemas.microsoft.com/office/drawing/2014/main" val="20012"/>
                    </a:ext>
                  </a:extLst>
                </a:gridCol>
                <a:gridCol w="243839">
                  <a:extLst>
                    <a:ext uri="{9D8B030D-6E8A-4147-A177-3AD203B41FA5}">
                      <a16:colId xmlns:a16="http://schemas.microsoft.com/office/drawing/2014/main" val="20013"/>
                    </a:ext>
                  </a:extLst>
                </a:gridCol>
                <a:gridCol w="244475">
                  <a:extLst>
                    <a:ext uri="{9D8B030D-6E8A-4147-A177-3AD203B41FA5}">
                      <a16:colId xmlns:a16="http://schemas.microsoft.com/office/drawing/2014/main" val="20014"/>
                    </a:ext>
                  </a:extLst>
                </a:gridCol>
                <a:gridCol w="243839">
                  <a:extLst>
                    <a:ext uri="{9D8B030D-6E8A-4147-A177-3AD203B41FA5}">
                      <a16:colId xmlns:a16="http://schemas.microsoft.com/office/drawing/2014/main" val="20015"/>
                    </a:ext>
                  </a:extLst>
                </a:gridCol>
                <a:gridCol w="244475">
                  <a:extLst>
                    <a:ext uri="{9D8B030D-6E8A-4147-A177-3AD203B41FA5}">
                      <a16:colId xmlns:a16="http://schemas.microsoft.com/office/drawing/2014/main" val="20016"/>
                    </a:ext>
                  </a:extLst>
                </a:gridCol>
                <a:gridCol w="243839">
                  <a:extLst>
                    <a:ext uri="{9D8B030D-6E8A-4147-A177-3AD203B41FA5}">
                      <a16:colId xmlns:a16="http://schemas.microsoft.com/office/drawing/2014/main" val="20017"/>
                    </a:ext>
                  </a:extLst>
                </a:gridCol>
                <a:gridCol w="243839">
                  <a:extLst>
                    <a:ext uri="{9D8B030D-6E8A-4147-A177-3AD203B41FA5}">
                      <a16:colId xmlns:a16="http://schemas.microsoft.com/office/drawing/2014/main" val="20018"/>
                    </a:ext>
                  </a:extLst>
                </a:gridCol>
                <a:gridCol w="243839">
                  <a:extLst>
                    <a:ext uri="{9D8B030D-6E8A-4147-A177-3AD203B41FA5}">
                      <a16:colId xmlns:a16="http://schemas.microsoft.com/office/drawing/2014/main" val="20019"/>
                    </a:ext>
                  </a:extLst>
                </a:gridCol>
                <a:gridCol w="243839">
                  <a:extLst>
                    <a:ext uri="{9D8B030D-6E8A-4147-A177-3AD203B41FA5}">
                      <a16:colId xmlns:a16="http://schemas.microsoft.com/office/drawing/2014/main" val="20020"/>
                    </a:ext>
                  </a:extLst>
                </a:gridCol>
                <a:gridCol w="243839">
                  <a:extLst>
                    <a:ext uri="{9D8B030D-6E8A-4147-A177-3AD203B41FA5}">
                      <a16:colId xmlns:a16="http://schemas.microsoft.com/office/drawing/2014/main" val="20021"/>
                    </a:ext>
                  </a:extLst>
                </a:gridCol>
                <a:gridCol w="243839">
                  <a:extLst>
                    <a:ext uri="{9D8B030D-6E8A-4147-A177-3AD203B41FA5}">
                      <a16:colId xmlns:a16="http://schemas.microsoft.com/office/drawing/2014/main" val="20022"/>
                    </a:ext>
                  </a:extLst>
                </a:gridCol>
                <a:gridCol w="243839">
                  <a:extLst>
                    <a:ext uri="{9D8B030D-6E8A-4147-A177-3AD203B41FA5}">
                      <a16:colId xmlns:a16="http://schemas.microsoft.com/office/drawing/2014/main" val="20023"/>
                    </a:ext>
                  </a:extLst>
                </a:gridCol>
                <a:gridCol w="243840">
                  <a:extLst>
                    <a:ext uri="{9D8B030D-6E8A-4147-A177-3AD203B41FA5}">
                      <a16:colId xmlns:a16="http://schemas.microsoft.com/office/drawing/2014/main" val="20024"/>
                    </a:ext>
                  </a:extLst>
                </a:gridCol>
                <a:gridCol w="243840">
                  <a:extLst>
                    <a:ext uri="{9D8B030D-6E8A-4147-A177-3AD203B41FA5}">
                      <a16:colId xmlns:a16="http://schemas.microsoft.com/office/drawing/2014/main" val="20025"/>
                    </a:ext>
                  </a:extLst>
                </a:gridCol>
                <a:gridCol w="244475">
                  <a:extLst>
                    <a:ext uri="{9D8B030D-6E8A-4147-A177-3AD203B41FA5}">
                      <a16:colId xmlns:a16="http://schemas.microsoft.com/office/drawing/2014/main" val="20026"/>
                    </a:ext>
                  </a:extLst>
                </a:gridCol>
                <a:gridCol w="243840">
                  <a:extLst>
                    <a:ext uri="{9D8B030D-6E8A-4147-A177-3AD203B41FA5}">
                      <a16:colId xmlns:a16="http://schemas.microsoft.com/office/drawing/2014/main" val="20027"/>
                    </a:ext>
                  </a:extLst>
                </a:gridCol>
                <a:gridCol w="244475">
                  <a:extLst>
                    <a:ext uri="{9D8B030D-6E8A-4147-A177-3AD203B41FA5}">
                      <a16:colId xmlns:a16="http://schemas.microsoft.com/office/drawing/2014/main" val="20028"/>
                    </a:ext>
                  </a:extLst>
                </a:gridCol>
                <a:gridCol w="243840">
                  <a:extLst>
                    <a:ext uri="{9D8B030D-6E8A-4147-A177-3AD203B41FA5}">
                      <a16:colId xmlns:a16="http://schemas.microsoft.com/office/drawing/2014/main" val="20029"/>
                    </a:ext>
                  </a:extLst>
                </a:gridCol>
                <a:gridCol w="244475">
                  <a:extLst>
                    <a:ext uri="{9D8B030D-6E8A-4147-A177-3AD203B41FA5}">
                      <a16:colId xmlns:a16="http://schemas.microsoft.com/office/drawing/2014/main" val="20030"/>
                    </a:ext>
                  </a:extLst>
                </a:gridCol>
                <a:gridCol w="243840">
                  <a:extLst>
                    <a:ext uri="{9D8B030D-6E8A-4147-A177-3AD203B41FA5}">
                      <a16:colId xmlns:a16="http://schemas.microsoft.com/office/drawing/2014/main" val="20031"/>
                    </a:ext>
                  </a:extLst>
                </a:gridCol>
                <a:gridCol w="243840">
                  <a:extLst>
                    <a:ext uri="{9D8B030D-6E8A-4147-A177-3AD203B41FA5}">
                      <a16:colId xmlns:a16="http://schemas.microsoft.com/office/drawing/2014/main" val="20032"/>
                    </a:ext>
                  </a:extLst>
                </a:gridCol>
                <a:gridCol w="243840">
                  <a:extLst>
                    <a:ext uri="{9D8B030D-6E8A-4147-A177-3AD203B41FA5}">
                      <a16:colId xmlns:a16="http://schemas.microsoft.com/office/drawing/2014/main" val="20033"/>
                    </a:ext>
                  </a:extLst>
                </a:gridCol>
                <a:gridCol w="243840">
                  <a:extLst>
                    <a:ext uri="{9D8B030D-6E8A-4147-A177-3AD203B41FA5}">
                      <a16:colId xmlns:a16="http://schemas.microsoft.com/office/drawing/2014/main" val="20034"/>
                    </a:ext>
                  </a:extLst>
                </a:gridCol>
                <a:gridCol w="243840">
                  <a:extLst>
                    <a:ext uri="{9D8B030D-6E8A-4147-A177-3AD203B41FA5}">
                      <a16:colId xmlns:a16="http://schemas.microsoft.com/office/drawing/2014/main" val="20035"/>
                    </a:ext>
                  </a:extLst>
                </a:gridCol>
                <a:gridCol w="243840">
                  <a:extLst>
                    <a:ext uri="{9D8B030D-6E8A-4147-A177-3AD203B41FA5}">
                      <a16:colId xmlns:a16="http://schemas.microsoft.com/office/drawing/2014/main" val="20036"/>
                    </a:ext>
                  </a:extLst>
                </a:gridCol>
                <a:gridCol w="243840">
                  <a:extLst>
                    <a:ext uri="{9D8B030D-6E8A-4147-A177-3AD203B41FA5}">
                      <a16:colId xmlns:a16="http://schemas.microsoft.com/office/drawing/2014/main" val="20037"/>
                    </a:ext>
                  </a:extLst>
                </a:gridCol>
                <a:gridCol w="244475">
                  <a:extLst>
                    <a:ext uri="{9D8B030D-6E8A-4147-A177-3AD203B41FA5}">
                      <a16:colId xmlns:a16="http://schemas.microsoft.com/office/drawing/2014/main" val="20038"/>
                    </a:ext>
                  </a:extLst>
                </a:gridCol>
                <a:gridCol w="243840">
                  <a:extLst>
                    <a:ext uri="{9D8B030D-6E8A-4147-A177-3AD203B41FA5}">
                      <a16:colId xmlns:a16="http://schemas.microsoft.com/office/drawing/2014/main" val="20039"/>
                    </a:ext>
                  </a:extLst>
                </a:gridCol>
                <a:gridCol w="243840">
                  <a:extLst>
                    <a:ext uri="{9D8B030D-6E8A-4147-A177-3AD203B41FA5}">
                      <a16:colId xmlns:a16="http://schemas.microsoft.com/office/drawing/2014/main" val="20040"/>
                    </a:ext>
                  </a:extLst>
                </a:gridCol>
                <a:gridCol w="243840">
                  <a:extLst>
                    <a:ext uri="{9D8B030D-6E8A-4147-A177-3AD203B41FA5}">
                      <a16:colId xmlns:a16="http://schemas.microsoft.com/office/drawing/2014/main" val="20041"/>
                    </a:ext>
                  </a:extLst>
                </a:gridCol>
                <a:gridCol w="351154">
                  <a:extLst>
                    <a:ext uri="{9D8B030D-6E8A-4147-A177-3AD203B41FA5}">
                      <a16:colId xmlns:a16="http://schemas.microsoft.com/office/drawing/2014/main" val="20042"/>
                    </a:ext>
                  </a:extLst>
                </a:gridCol>
                <a:gridCol w="381634">
                  <a:extLst>
                    <a:ext uri="{9D8B030D-6E8A-4147-A177-3AD203B41FA5}">
                      <a16:colId xmlns:a16="http://schemas.microsoft.com/office/drawing/2014/main" val="20043"/>
                    </a:ext>
                  </a:extLst>
                </a:gridCol>
              </a:tblGrid>
              <a:tr h="306265">
                <a:tc>
                  <a:txBody>
                    <a:bodyPr/>
                    <a:lstStyle/>
                    <a:p>
                      <a:pPr>
                        <a:lnSpc>
                          <a:spcPct val="100000"/>
                        </a:lnSpc>
                        <a:spcBef>
                          <a:spcPts val="35"/>
                        </a:spcBef>
                      </a:pPr>
                      <a:endParaRPr sz="600">
                        <a:latin typeface="Times New Roman"/>
                        <a:cs typeface="Times New Roman"/>
                      </a:endParaRPr>
                    </a:p>
                    <a:p>
                      <a:pPr marR="237490" algn="r">
                        <a:lnSpc>
                          <a:spcPct val="100000"/>
                        </a:lnSpc>
                      </a:pPr>
                      <a:r>
                        <a:rPr sz="750" spc="15" dirty="0">
                          <a:latin typeface="Calibri"/>
                          <a:cs typeface="Calibri"/>
                        </a:rPr>
                        <a:t>Gantt</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71755">
                        <a:lnSpc>
                          <a:spcPct val="100000"/>
                        </a:lnSpc>
                      </a:pPr>
                      <a:r>
                        <a:rPr sz="600" spc="-15" dirty="0">
                          <a:latin typeface="Arial MT"/>
                          <a:cs typeface="Arial MT"/>
                        </a:rPr>
                        <a:t>CT</a:t>
                      </a:r>
                      <a:endParaRPr sz="600">
                        <a:latin typeface="Arial MT"/>
                        <a:cs typeface="Arial MT"/>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0F1"/>
                    </a:solidFill>
                  </a:tcPr>
                </a:tc>
                <a:tc>
                  <a:txBody>
                    <a:bodyPr/>
                    <a:lstStyle/>
                    <a:p>
                      <a:pPr>
                        <a:lnSpc>
                          <a:spcPct val="100000"/>
                        </a:lnSpc>
                        <a:spcBef>
                          <a:spcPts val="35"/>
                        </a:spcBef>
                      </a:pPr>
                      <a:endParaRPr sz="600">
                        <a:latin typeface="Times New Roman"/>
                        <a:cs typeface="Times New Roman"/>
                      </a:endParaRPr>
                    </a:p>
                    <a:p>
                      <a:pPr marL="3175" algn="ctr">
                        <a:lnSpc>
                          <a:spcPct val="100000"/>
                        </a:lnSpc>
                      </a:pPr>
                      <a:r>
                        <a:rPr sz="750" b="1" spc="-20" dirty="0">
                          <a:solidFill>
                            <a:srgbClr val="FFFFFF"/>
                          </a:solidFill>
                          <a:latin typeface="Calibri"/>
                          <a:cs typeface="Calibri"/>
                        </a:rPr>
                        <a:t>IP</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471C4"/>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5"/>
                        </a:spcBef>
                      </a:pPr>
                      <a:endParaRPr sz="600">
                        <a:latin typeface="Times New Roman"/>
                        <a:cs typeface="Times New Roman"/>
                      </a:endParaRPr>
                    </a:p>
                    <a:p>
                      <a:pPr marL="79375">
                        <a:lnSpc>
                          <a:spcPct val="100000"/>
                        </a:lnSpc>
                      </a:pPr>
                      <a:r>
                        <a:rPr sz="750" b="1" spc="-20" dirty="0">
                          <a:solidFill>
                            <a:srgbClr val="FFFFFF"/>
                          </a:solidFill>
                          <a:latin typeface="Calibri"/>
                          <a:cs typeface="Calibri"/>
                        </a:rPr>
                        <a:t>IV</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471C4"/>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5"/>
                        </a:spcBef>
                      </a:pPr>
                      <a:endParaRPr sz="600">
                        <a:latin typeface="Times New Roman"/>
                        <a:cs typeface="Times New Roman"/>
                      </a:endParaRPr>
                    </a:p>
                    <a:p>
                      <a:pPr marL="2540" algn="ctr">
                        <a:lnSpc>
                          <a:spcPct val="100000"/>
                        </a:lnSpc>
                      </a:pPr>
                      <a:r>
                        <a:rPr sz="750" b="1" spc="-20" dirty="0">
                          <a:solidFill>
                            <a:srgbClr val="FFFFFF"/>
                          </a:solidFill>
                          <a:latin typeface="Calibri"/>
                          <a:cs typeface="Calibri"/>
                        </a:rPr>
                        <a:t>IC</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471C4"/>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algn="ctr">
                        <a:lnSpc>
                          <a:spcPct val="100000"/>
                        </a:lnSpc>
                      </a:pPr>
                      <a:r>
                        <a:rPr sz="600" spc="-10" dirty="0">
                          <a:latin typeface="Arial MT"/>
                          <a:cs typeface="Arial MT"/>
                        </a:rPr>
                        <a:t>TV</a:t>
                      </a:r>
                      <a:endParaRPr sz="600">
                        <a:latin typeface="Arial MT"/>
                        <a:cs typeface="Arial MT"/>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0F1"/>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71755">
                        <a:lnSpc>
                          <a:spcPct val="100000"/>
                        </a:lnSpc>
                      </a:pPr>
                      <a:r>
                        <a:rPr sz="600" spc="-10" dirty="0">
                          <a:latin typeface="Arial MT"/>
                          <a:cs typeface="Arial MT"/>
                        </a:rPr>
                        <a:t>TC</a:t>
                      </a:r>
                      <a:endParaRPr sz="600">
                        <a:latin typeface="Arial MT"/>
                        <a:cs typeface="Arial MT"/>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E0F1"/>
                    </a:solidFill>
                  </a:tcPr>
                </a:tc>
                <a:tc>
                  <a:txBody>
                    <a:bodyPr/>
                    <a:lstStyle/>
                    <a:p>
                      <a:pPr>
                        <a:lnSpc>
                          <a:spcPct val="100000"/>
                        </a:lnSpc>
                        <a:spcBef>
                          <a:spcPts val="35"/>
                        </a:spcBef>
                      </a:pPr>
                      <a:endParaRPr sz="600">
                        <a:latin typeface="Times New Roman"/>
                        <a:cs typeface="Times New Roman"/>
                      </a:endParaRPr>
                    </a:p>
                    <a:p>
                      <a:pPr algn="ctr">
                        <a:lnSpc>
                          <a:spcPct val="100000"/>
                        </a:lnSpc>
                      </a:pPr>
                      <a:r>
                        <a:rPr sz="750" b="1" spc="-20" dirty="0">
                          <a:solidFill>
                            <a:srgbClr val="FFFFFF"/>
                          </a:solidFill>
                          <a:latin typeface="Calibri"/>
                          <a:cs typeface="Calibri"/>
                        </a:rPr>
                        <a:t>IE</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471C4"/>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5"/>
                        </a:spcBef>
                      </a:pPr>
                      <a:endParaRPr sz="600">
                        <a:latin typeface="Times New Roman"/>
                        <a:cs typeface="Times New Roman"/>
                      </a:endParaRPr>
                    </a:p>
                    <a:p>
                      <a:pPr marL="72390">
                        <a:lnSpc>
                          <a:spcPct val="100000"/>
                        </a:lnSpc>
                      </a:pPr>
                      <a:r>
                        <a:rPr sz="750" b="1" spc="20" dirty="0">
                          <a:solidFill>
                            <a:srgbClr val="FFFFFF"/>
                          </a:solidFill>
                          <a:latin typeface="Calibri"/>
                          <a:cs typeface="Calibri"/>
                        </a:rPr>
                        <a:t>CP</a:t>
                      </a:r>
                      <a:endParaRPr sz="750">
                        <a:latin typeface="Calibri"/>
                        <a:cs typeface="Calibri"/>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471C4"/>
                    </a:solidFill>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gridSpan="2">
                  <a:txBody>
                    <a:bodyPr/>
                    <a:lstStyle/>
                    <a:p>
                      <a:pPr>
                        <a:lnSpc>
                          <a:spcPct val="100000"/>
                        </a:lnSpc>
                      </a:pPr>
                      <a:endParaRPr sz="900">
                        <a:latin typeface="Times New Roman"/>
                        <a:cs typeface="Times New Roman"/>
                      </a:endParaRPr>
                    </a:p>
                  </a:txBody>
                  <a:tcPr marL="0" marR="0" marT="0" marB="0">
                    <a:lnL w="9525">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91927">
                <a:tc gridSpan="25">
                  <a:txBody>
                    <a:bodyPr/>
                    <a:lstStyle/>
                    <a:p>
                      <a:pPr>
                        <a:lnSpc>
                          <a:spcPct val="100000"/>
                        </a:lnSpc>
                      </a:pPr>
                      <a:endParaRPr sz="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19">
                  <a:txBody>
                    <a:bodyPr/>
                    <a:lstStyle/>
                    <a:p>
                      <a:pPr>
                        <a:lnSpc>
                          <a:spcPct val="100000"/>
                        </a:lnSpc>
                      </a:pPr>
                      <a:endParaRPr sz="400">
                        <a:latin typeface="Times New Roman"/>
                        <a:cs typeface="Times New Roman"/>
                      </a:endParaRPr>
                    </a:p>
                  </a:txBody>
                  <a:tcPr marL="0" marR="0" marT="0" marB="0">
                    <a:lnL w="9525">
                      <a:solidFill>
                        <a:srgbClr val="000000"/>
                      </a:solidFill>
                      <a:prstDash val="solid"/>
                    </a:lnL>
                    <a:lnT w="9525" cap="flat" cmpd="sng" algn="ctr">
                      <a:solidFill>
                        <a:srgbClr val="000000"/>
                      </a:solidFill>
                      <a:prstDash val="solid"/>
                      <a:round/>
                      <a:headEnd type="none" w="med" len="med"/>
                      <a:tailEnd type="none" w="med" len="me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90864">
                <a:tc>
                  <a:txBody>
                    <a:bodyPr/>
                    <a:lstStyle/>
                    <a:p>
                      <a:pPr marR="216535" algn="r">
                        <a:lnSpc>
                          <a:spcPct val="100000"/>
                        </a:lnSpc>
                        <a:spcBef>
                          <a:spcPts val="665"/>
                        </a:spcBef>
                      </a:pPr>
                      <a:r>
                        <a:rPr sz="750" spc="5" dirty="0">
                          <a:latin typeface="Calibri"/>
                          <a:cs typeface="Calibri"/>
                        </a:rPr>
                        <a:t>Ventas</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4615">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4</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3</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4615">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0">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65"/>
                        </a:spcBef>
                      </a:pPr>
                      <a:r>
                        <a:rPr sz="750" dirty="0">
                          <a:latin typeface="Calibri"/>
                          <a:cs typeface="Calibri"/>
                        </a:rPr>
                        <a:t>0</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620" algn="ctr">
                        <a:lnSpc>
                          <a:spcPct val="100000"/>
                        </a:lnSpc>
                        <a:spcBef>
                          <a:spcPts val="665"/>
                        </a:spcBef>
                      </a:pPr>
                      <a:r>
                        <a:rPr sz="750" spc="35" dirty="0">
                          <a:latin typeface="Calibri"/>
                          <a:cs typeface="Calibri"/>
                        </a:rPr>
                        <a:t>88</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32715">
                        <a:lnSpc>
                          <a:spcPct val="100000"/>
                        </a:lnSpc>
                        <a:spcBef>
                          <a:spcPts val="665"/>
                        </a:spcBef>
                      </a:pPr>
                      <a:r>
                        <a:rPr sz="750" spc="35" dirty="0">
                          <a:latin typeface="Calibri"/>
                          <a:cs typeface="Calibri"/>
                        </a:rPr>
                        <a:t>OK</a:t>
                      </a:r>
                      <a:endParaRPr sz="750">
                        <a:latin typeface="Calibri"/>
                        <a:cs typeface="Calibri"/>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DEBF7"/>
                    </a:solidFill>
                  </a:tcPr>
                </a:tc>
                <a:extLst>
                  <a:ext uri="{0D108BD9-81ED-4DB2-BD59-A6C34878D82A}">
                    <a16:rowId xmlns:a16="http://schemas.microsoft.com/office/drawing/2014/main" val="10002"/>
                  </a:ext>
                </a:extLst>
              </a:tr>
              <a:tr h="290604">
                <a:tc gridSpan="5">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algn="ctr">
                        <a:lnSpc>
                          <a:spcPct val="100000"/>
                        </a:lnSpc>
                        <a:spcBef>
                          <a:spcPts val="425"/>
                        </a:spcBef>
                      </a:pPr>
                      <a:r>
                        <a:rPr sz="1050" dirty="0">
                          <a:latin typeface="Calibri"/>
                          <a:cs typeface="Calibri"/>
                        </a:rPr>
                        <a:t>Preventa</a:t>
                      </a:r>
                      <a:endParaRPr sz="1050">
                        <a:latin typeface="Calibri"/>
                        <a:cs typeface="Calibri"/>
                      </a:endParaRPr>
                    </a:p>
                  </a:txBody>
                  <a:tcPr marL="0" marR="0" marT="539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18">
                  <a:txBody>
                    <a:bodyPr/>
                    <a:lstStyle/>
                    <a:p>
                      <a:pPr marL="10160" algn="ctr">
                        <a:lnSpc>
                          <a:spcPct val="100000"/>
                        </a:lnSpc>
                        <a:spcBef>
                          <a:spcPts val="425"/>
                        </a:spcBef>
                      </a:pPr>
                      <a:r>
                        <a:rPr sz="1050" spc="15" dirty="0">
                          <a:latin typeface="Calibri"/>
                          <a:cs typeface="Calibri"/>
                        </a:rPr>
                        <a:t>Construccion</a:t>
                      </a:r>
                      <a:endParaRPr sz="1050">
                        <a:latin typeface="Calibri"/>
                        <a:cs typeface="Calibri"/>
                      </a:endParaRPr>
                    </a:p>
                  </a:txBody>
                  <a:tcPr marL="0" marR="0" marT="539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marL="346710">
                        <a:lnSpc>
                          <a:spcPct val="100000"/>
                        </a:lnSpc>
                        <a:spcBef>
                          <a:spcPts val="425"/>
                        </a:spcBef>
                      </a:pPr>
                      <a:r>
                        <a:rPr sz="1050" dirty="0">
                          <a:latin typeface="Calibri"/>
                          <a:cs typeface="Calibri"/>
                        </a:rPr>
                        <a:t>Entrega </a:t>
                      </a:r>
                      <a:r>
                        <a:rPr sz="1050" spc="5" dirty="0">
                          <a:latin typeface="Calibri"/>
                          <a:cs typeface="Calibri"/>
                        </a:rPr>
                        <a:t>Inmediata</a:t>
                      </a:r>
                      <a:endParaRPr sz="1050">
                        <a:latin typeface="Calibri"/>
                        <a:cs typeface="Calibri"/>
                      </a:endParaRPr>
                    </a:p>
                  </a:txBody>
                  <a:tcPr marL="0" marR="0" marT="539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7">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T w="9525">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6" name="object 6"/>
          <p:cNvGrpSpPr/>
          <p:nvPr/>
        </p:nvGrpSpPr>
        <p:grpSpPr>
          <a:xfrm>
            <a:off x="3513709" y="1354200"/>
            <a:ext cx="496570" cy="887094"/>
            <a:chOff x="3513709" y="1354200"/>
            <a:chExt cx="496570" cy="887094"/>
          </a:xfrm>
        </p:grpSpPr>
        <p:sp>
          <p:nvSpPr>
            <p:cNvPr id="7" name="object 7"/>
            <p:cNvSpPr/>
            <p:nvPr/>
          </p:nvSpPr>
          <p:spPr>
            <a:xfrm>
              <a:off x="3520059" y="1360550"/>
              <a:ext cx="483870" cy="874394"/>
            </a:xfrm>
            <a:custGeom>
              <a:avLst/>
              <a:gdLst/>
              <a:ahLst/>
              <a:cxnLst/>
              <a:rect l="l" t="t" r="r" b="b"/>
              <a:pathLst>
                <a:path w="483870" h="874394">
                  <a:moveTo>
                    <a:pt x="362965" y="0"/>
                  </a:moveTo>
                  <a:lnTo>
                    <a:pt x="120903" y="0"/>
                  </a:lnTo>
                  <a:lnTo>
                    <a:pt x="120903" y="632078"/>
                  </a:lnTo>
                  <a:lnTo>
                    <a:pt x="0" y="632078"/>
                  </a:lnTo>
                  <a:lnTo>
                    <a:pt x="241935" y="874013"/>
                  </a:lnTo>
                  <a:lnTo>
                    <a:pt x="483869" y="632078"/>
                  </a:lnTo>
                  <a:lnTo>
                    <a:pt x="362965" y="632078"/>
                  </a:lnTo>
                  <a:lnTo>
                    <a:pt x="362965" y="0"/>
                  </a:lnTo>
                  <a:close/>
                </a:path>
              </a:pathLst>
            </a:custGeom>
            <a:solidFill>
              <a:srgbClr val="881E4E"/>
            </a:solidFill>
          </p:spPr>
          <p:txBody>
            <a:bodyPr wrap="square" lIns="0" tIns="0" rIns="0" bIns="0" rtlCol="0"/>
            <a:lstStyle/>
            <a:p>
              <a:endParaRPr/>
            </a:p>
          </p:txBody>
        </p:sp>
        <p:sp>
          <p:nvSpPr>
            <p:cNvPr id="8" name="object 8"/>
            <p:cNvSpPr/>
            <p:nvPr/>
          </p:nvSpPr>
          <p:spPr>
            <a:xfrm>
              <a:off x="3520059" y="1360550"/>
              <a:ext cx="483870" cy="874394"/>
            </a:xfrm>
            <a:custGeom>
              <a:avLst/>
              <a:gdLst/>
              <a:ahLst/>
              <a:cxnLst/>
              <a:rect l="l" t="t" r="r" b="b"/>
              <a:pathLst>
                <a:path w="483870" h="874394">
                  <a:moveTo>
                    <a:pt x="362965" y="0"/>
                  </a:moveTo>
                  <a:lnTo>
                    <a:pt x="362965" y="632078"/>
                  </a:lnTo>
                  <a:lnTo>
                    <a:pt x="483869" y="632078"/>
                  </a:lnTo>
                  <a:lnTo>
                    <a:pt x="241935" y="874013"/>
                  </a:lnTo>
                  <a:lnTo>
                    <a:pt x="0" y="632078"/>
                  </a:lnTo>
                  <a:lnTo>
                    <a:pt x="120903" y="632078"/>
                  </a:lnTo>
                  <a:lnTo>
                    <a:pt x="120903" y="0"/>
                  </a:lnTo>
                  <a:lnTo>
                    <a:pt x="362965" y="0"/>
                  </a:lnTo>
                  <a:close/>
                </a:path>
              </a:pathLst>
            </a:custGeom>
            <a:ln w="12699">
              <a:solidFill>
                <a:srgbClr val="2E528F"/>
              </a:solidFill>
            </a:ln>
          </p:spPr>
          <p:txBody>
            <a:bodyPr wrap="square" lIns="0" tIns="0" rIns="0" bIns="0" rtlCol="0"/>
            <a:lstStyle/>
            <a:p>
              <a:endParaRPr/>
            </a:p>
          </p:txBody>
        </p:sp>
      </p:grpSp>
      <p:grpSp>
        <p:nvGrpSpPr>
          <p:cNvPr id="9" name="object 9"/>
          <p:cNvGrpSpPr/>
          <p:nvPr/>
        </p:nvGrpSpPr>
        <p:grpSpPr>
          <a:xfrm>
            <a:off x="7904353" y="1350391"/>
            <a:ext cx="497840" cy="886460"/>
            <a:chOff x="7904353" y="1350391"/>
            <a:chExt cx="497840" cy="886460"/>
          </a:xfrm>
        </p:grpSpPr>
        <p:sp>
          <p:nvSpPr>
            <p:cNvPr id="10" name="object 10"/>
            <p:cNvSpPr/>
            <p:nvPr/>
          </p:nvSpPr>
          <p:spPr>
            <a:xfrm>
              <a:off x="7910703" y="1356741"/>
              <a:ext cx="485140" cy="873760"/>
            </a:xfrm>
            <a:custGeom>
              <a:avLst/>
              <a:gdLst/>
              <a:ahLst/>
              <a:cxnLst/>
              <a:rect l="l" t="t" r="r" b="b"/>
              <a:pathLst>
                <a:path w="485140" h="873760">
                  <a:moveTo>
                    <a:pt x="363474" y="0"/>
                  </a:moveTo>
                  <a:lnTo>
                    <a:pt x="121157" y="0"/>
                  </a:lnTo>
                  <a:lnTo>
                    <a:pt x="121157" y="630936"/>
                  </a:lnTo>
                  <a:lnTo>
                    <a:pt x="0" y="630936"/>
                  </a:lnTo>
                  <a:lnTo>
                    <a:pt x="242316" y="873251"/>
                  </a:lnTo>
                  <a:lnTo>
                    <a:pt x="484631" y="630936"/>
                  </a:lnTo>
                  <a:lnTo>
                    <a:pt x="363474" y="630936"/>
                  </a:lnTo>
                  <a:lnTo>
                    <a:pt x="363474" y="0"/>
                  </a:lnTo>
                  <a:close/>
                </a:path>
              </a:pathLst>
            </a:custGeom>
            <a:solidFill>
              <a:srgbClr val="881E4E"/>
            </a:solidFill>
          </p:spPr>
          <p:txBody>
            <a:bodyPr wrap="square" lIns="0" tIns="0" rIns="0" bIns="0" rtlCol="0"/>
            <a:lstStyle/>
            <a:p>
              <a:endParaRPr/>
            </a:p>
          </p:txBody>
        </p:sp>
        <p:sp>
          <p:nvSpPr>
            <p:cNvPr id="11" name="object 11"/>
            <p:cNvSpPr/>
            <p:nvPr/>
          </p:nvSpPr>
          <p:spPr>
            <a:xfrm>
              <a:off x="7910703" y="1356741"/>
              <a:ext cx="485140" cy="873760"/>
            </a:xfrm>
            <a:custGeom>
              <a:avLst/>
              <a:gdLst/>
              <a:ahLst/>
              <a:cxnLst/>
              <a:rect l="l" t="t" r="r" b="b"/>
              <a:pathLst>
                <a:path w="485140" h="873760">
                  <a:moveTo>
                    <a:pt x="363474" y="0"/>
                  </a:moveTo>
                  <a:lnTo>
                    <a:pt x="363474" y="630936"/>
                  </a:lnTo>
                  <a:lnTo>
                    <a:pt x="484631" y="630936"/>
                  </a:lnTo>
                  <a:lnTo>
                    <a:pt x="242316" y="873251"/>
                  </a:lnTo>
                  <a:lnTo>
                    <a:pt x="0" y="630936"/>
                  </a:lnTo>
                  <a:lnTo>
                    <a:pt x="121157" y="630936"/>
                  </a:lnTo>
                  <a:lnTo>
                    <a:pt x="121157" y="0"/>
                  </a:lnTo>
                  <a:lnTo>
                    <a:pt x="363474" y="0"/>
                  </a:lnTo>
                  <a:close/>
                </a:path>
              </a:pathLst>
            </a:custGeom>
            <a:ln w="12699">
              <a:solidFill>
                <a:srgbClr val="2E528F"/>
              </a:solidFill>
            </a:ln>
          </p:spPr>
          <p:txBody>
            <a:bodyPr wrap="square" lIns="0" tIns="0" rIns="0" bIns="0" rtlCol="0"/>
            <a:lstStyle/>
            <a:p>
              <a:endParaRPr/>
            </a:p>
          </p:txBody>
        </p:sp>
      </p:grpSp>
      <p:pic>
        <p:nvPicPr>
          <p:cNvPr id="12" name="object 12"/>
          <p:cNvPicPr/>
          <p:nvPr/>
        </p:nvPicPr>
        <p:blipFill>
          <a:blip r:embed="rId4" cstate="print"/>
          <a:stretch>
            <a:fillRect/>
          </a:stretch>
        </p:blipFill>
        <p:spPr>
          <a:xfrm>
            <a:off x="3519678" y="4178046"/>
            <a:ext cx="4978146" cy="2382774"/>
          </a:xfrm>
          <a:prstGeom prst="rect">
            <a:avLst/>
          </a:prstGeom>
        </p:spPr>
      </p:pic>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6886</TotalTime>
  <Words>871</Words>
  <Application>Microsoft Office PowerPoint</Application>
  <PresentationFormat>Panorámica</PresentationFormat>
  <Paragraphs>211</Paragraphs>
  <Slides>21</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21</vt:i4>
      </vt:variant>
    </vt:vector>
  </HeadingPairs>
  <TitlesOfParts>
    <vt:vector size="32" baseType="lpstr">
      <vt:lpstr>Arial</vt:lpstr>
      <vt:lpstr>Arial MT</vt:lpstr>
      <vt:lpstr>Calibri</vt:lpstr>
      <vt:lpstr>Calibri Light</vt:lpstr>
      <vt:lpstr>Prompt</vt:lpstr>
      <vt:lpstr>Segoe UI</vt:lpstr>
      <vt:lpstr>Söhne</vt:lpstr>
      <vt:lpstr>Times New Roman</vt:lpstr>
      <vt:lpstr>Zizou Slab Bold</vt:lpstr>
      <vt:lpstr>Zizou Slab Regular</vt:lpstr>
      <vt:lpstr>Tema de Office</vt:lpstr>
      <vt:lpstr>Presentación de PowerPoint</vt:lpstr>
      <vt:lpstr>Presentación de PowerPoint</vt:lpstr>
      <vt:lpstr>Formulación del Proyecto Inmobiliario</vt:lpstr>
      <vt:lpstr>Presentación de PowerPoint</vt:lpstr>
      <vt:lpstr>Presentación de PowerPoint</vt:lpstr>
      <vt:lpstr>Presentación de PowerPoint</vt:lpstr>
      <vt:lpstr>Presentación de PowerPoint</vt:lpstr>
      <vt:lpstr>Presentación de PowerPoint</vt:lpstr>
      <vt:lpstr>Plazo del desarrollo del proyecto</vt:lpstr>
      <vt:lpstr>Aspectos Tributarios y Contables </vt:lpstr>
      <vt:lpstr>Temario</vt:lpstr>
      <vt:lpstr>Conceptos generales tributarios vinculados al desarrollo de proyectos inmobiliarios.</vt:lpstr>
      <vt:lpstr>Conceptos generales tributarios vinculados al desarrollo de proyectos inmobiliarios</vt:lpstr>
      <vt:lpstr>Conceptos generales tributarios vinculados al desarrollo de proyectos inmobiliarios</vt:lpstr>
      <vt:lpstr>Conceptos generales tributarios vinculados al desarrollo de proyectos inmobiliarios</vt:lpstr>
      <vt:lpstr>Conceptos generales tributarios vinculados al desarrollo de proyectos inmobiliarios</vt:lpstr>
      <vt:lpstr>Conceptos generales contables vinculados al desarrollo de proyectos inmobiliarios.</vt:lpstr>
      <vt:lpstr>Conceptos generales contables vinculados al desarrollo de proyectos inmobiliarios</vt:lpstr>
      <vt:lpstr>Conceptos generales contables vinculados al desarrollo de proyectos inmobiliarios</vt:lpstr>
      <vt:lpstr>Conceptos generales contables vinculados al desarrollo de proyectos inmobiliarios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PEDRO PRIETO MELGAR</cp:lastModifiedBy>
  <cp:revision>16</cp:revision>
  <dcterms:created xsi:type="dcterms:W3CDTF">2022-04-19T18:02:09Z</dcterms:created>
  <dcterms:modified xsi:type="dcterms:W3CDTF">2023-12-13T10:48:27Z</dcterms:modified>
</cp:coreProperties>
</file>